
<file path=[Content_Types].xml><?xml version="1.0" encoding="utf-8"?>
<Types xmlns="http://schemas.openxmlformats.org/package/2006/content-types">
  <Override ContentType="application/vnd.openxmlformats-package.relationships+xml" PartName="/_rels/.rels"/>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package.relationships+xml" PartName="/ppt/slideMasters/_rels/slideMaster1.xml.rels"/>
  <Override ContentType="application/vnd.openxmlformats-package.relationships+xml" PartName="/ppt/slideMasters/_rels/slideMaster2.xml.rels"/>
  <Override ContentType="application/vnd.openxmlformats-package.relationships+xml" PartName="/ppt/slideMasters/_rels/slideMaster3.xml.rels"/>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image/jpeg" PartName="/ppt/media/image9.jpeg"/>
  <Override ContentType="image/jpeg" PartName="/ppt/media/image53.jpeg"/>
  <Override ContentType="image/jpeg" PartName="/ppt/media/image1.jpeg"/>
  <Override ContentType="image/jpeg" PartName="/ppt/media/image54.jpeg"/>
  <Override ContentType="image/jpeg" PartName="/ppt/media/image2.jpeg"/>
  <Override ContentType="image/jpeg" PartName="/ppt/media/image55.jpeg"/>
  <Override ContentType="image/jpeg" PartName="/ppt/media/image3.jpeg"/>
  <Override ContentType="image/jpeg" PartName="/ppt/media/image58.jpeg"/>
  <Override ContentType="image/jpeg" PartName="/ppt/media/image6.jpeg"/>
  <Override ContentType="image/png" PartName="/ppt/media/image4.png"/>
  <Override ContentType="image/jpeg" PartName="/ppt/media/image57.jpeg"/>
  <Override ContentType="image/jpeg" PartName="/ppt/media/image5.jpeg"/>
  <Override ContentType="image/jpeg" PartName="/ppt/media/image59.jpeg"/>
  <Override ContentType="image/jpeg" PartName="/ppt/media/image7.jpeg"/>
  <Override ContentType="image/jpeg" PartName="/ppt/media/image8.jpeg"/>
  <Override ContentType="image/jpeg" PartName="/ppt/media/image10.jpeg"/>
  <Override ContentType="image/jpeg" PartName="/ppt/media/image11.jpeg"/>
  <Override ContentType="image/jpeg" PartName="/ppt/media/image12.jpeg"/>
  <Override ContentType="image/jpeg" PartName="/ppt/media/image13.jpeg"/>
  <Override ContentType="image/jpeg" PartName="/ppt/media/image14.jpeg"/>
  <Override ContentType="image/jpeg" PartName="/ppt/media/image15.jpeg"/>
  <Override ContentType="image/jpeg" PartName="/ppt/media/image16.jpeg"/>
  <Override ContentType="image/jpeg" PartName="/ppt/media/image17.jpeg"/>
  <Override ContentType="image/jpeg" PartName="/ppt/media/image18.jpeg"/>
  <Override ContentType="image/jpeg" PartName="/ppt/media/image19.jpeg"/>
  <Override ContentType="image/x-wmf" PartName="/ppt/media/image56.wmf"/>
  <Override ContentType="image/jpeg" PartName="/ppt/media/image20.jpeg"/>
  <Override ContentType="image/jpeg" PartName="/ppt/media/image21.jpeg"/>
  <Override ContentType="image/jpeg" PartName="/ppt/media/image22.jpeg"/>
  <Override ContentType="image/jpeg" PartName="/ppt/media/image23.jpeg"/>
  <Override ContentType="image/jpeg" PartName="/ppt/media/image24.jpeg"/>
  <Override ContentType="image/jpeg" PartName="/ppt/media/image25.jpeg"/>
  <Override ContentType="image/png" PartName="/ppt/media/image37.png"/>
  <Override ContentType="image/jpeg" PartName="/ppt/media/image26.jpeg"/>
  <Override ContentType="image/jpeg" PartName="/ppt/media/image27.jpeg"/>
  <Override ContentType="image/jpeg" PartName="/ppt/media/image28.jpeg"/>
  <Override ContentType="image/jpeg" PartName="/ppt/media/image29.jpeg"/>
  <Override ContentType="image/jpeg" PartName="/ppt/media/image30.jpeg"/>
  <Override ContentType="image/jpeg" PartName="/ppt/media/image31.jpeg"/>
  <Override ContentType="image/jpeg" PartName="/ppt/media/image32.jpeg"/>
  <Override ContentType="image/jpeg" PartName="/ppt/media/image48.jpeg"/>
  <Override ContentType="image/png" PartName="/ppt/media/image33.png"/>
  <Override ContentType="image/jpeg" PartName="/ppt/media/image34.jpeg"/>
  <Override ContentType="image/jpeg" PartName="/ppt/media/image35.jpeg"/>
  <Override ContentType="image/jpeg" PartName="/ppt/media/image36.jpeg"/>
  <Override ContentType="image/png" PartName="/ppt/media/image45.png"/>
  <Override ContentType="image/jpeg" PartName="/ppt/media/image38.jpeg"/>
  <Override ContentType="image/jpeg" PartName="/ppt/media/image39.jpeg"/>
  <Override ContentType="image/jpeg" PartName="/ppt/media/image40.jpeg"/>
  <Override ContentType="image/jpeg" PartName="/ppt/media/image41.jpeg"/>
  <Override ContentType="image/jpeg" PartName="/ppt/media/image42.jpeg"/>
  <Override ContentType="image/jpeg" PartName="/ppt/media/image43.jpeg"/>
  <Override ContentType="image/jpeg" PartName="/ppt/media/image44.jpeg"/>
  <Override ContentType="image/jpeg" PartName="/ppt/media/image46.jpeg"/>
  <Override ContentType="image/jpeg" PartName="/ppt/media/image47.jpeg"/>
  <Override ContentType="image/jpeg" PartName="/ppt/media/image49.jpeg"/>
  <Override ContentType="image/jpeg" PartName="/ppt/media/image50.jpeg"/>
  <Override ContentType="image/jpeg" PartName="/ppt/media/image51.jpeg"/>
  <Override ContentType="image/jpeg" PartName="/ppt/media/image52.jpeg"/>
  <Override ContentType="image/jpeg" PartName="/ppt/media/image60.jpeg"/>
  <Override ContentType="image/jpeg" PartName="/ppt/media/image61.jpeg"/>
  <Override ContentType="image/jpeg" PartName="/ppt/media/image62.jpeg"/>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xml"/>
  <Override ContentType="application/vnd.openxmlformats-officedocument.presentationml.slideLayout+xml" PartName="/ppt/slideLayouts/slideLayout32.xml"/>
  <Override ContentType="application/vnd.openxmlformats-officedocument.presentationml.slideLayout+xml" PartName="/ppt/slideLayouts/slideLayout2.xml"/>
  <Override ContentType="application/vnd.openxmlformats-officedocument.presentationml.slideLayout+xml" PartName="/ppt/slideLayouts/slideLayout33.xml"/>
  <Override ContentType="application/vnd.openxmlformats-officedocument.presentationml.slideLayout+xml" PartName="/ppt/slideLayouts/slideLayout3.xml"/>
  <Override ContentType="application/vnd.openxmlformats-officedocument.presentationml.slideLayout+xml" PartName="/ppt/slideLayouts/slideLayout34.xml"/>
  <Override ContentType="application/vnd.openxmlformats-officedocument.presentationml.slideLayout+xml" PartName="/ppt/slideLayouts/slideLayout4.xml"/>
  <Override ContentType="application/vnd.openxmlformats-officedocument.presentationml.slideLayout+xml" PartName="/ppt/slideLayouts/slideLayout35.xml"/>
  <Override ContentType="application/vnd.openxmlformats-officedocument.presentationml.slideLayout+xml" PartName="/ppt/slideLayouts/slideLayout5.xml"/>
  <Override ContentType="application/vnd.openxmlformats-officedocument.presentationml.slideLayout+xml" PartName="/ppt/slideLayouts/slideLayout36.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package.relationships+xml" PartName="/ppt/slideLayouts/_rels/slideLayout9.xml.rels"/>
  <Override ContentType="application/vnd.openxmlformats-package.relationships+xml" PartName="/ppt/slideLayouts/_rels/slideLayout1.xml.rels"/>
  <Override ContentType="application/vnd.openxmlformats-package.relationships+xml" PartName="/ppt/slideLayouts/_rels/slideLayout2.xml.rels"/>
  <Override ContentType="application/vnd.openxmlformats-package.relationships+xml" PartName="/ppt/slideLayouts/_rels/slideLayout3.xml.rels"/>
  <Override ContentType="application/vnd.openxmlformats-package.relationships+xml" PartName="/ppt/slideLayouts/_rels/slideLayout4.xml.rels"/>
  <Override ContentType="application/vnd.openxmlformats-package.relationships+xml" PartName="/ppt/slideLayouts/_rels/slideLayout5.xml.rels"/>
  <Override ContentType="application/vnd.openxmlformats-package.relationships+xml" PartName="/ppt/slideLayouts/_rels/slideLayout6.xml.rels"/>
  <Override ContentType="application/vnd.openxmlformats-package.relationships+xml" PartName="/ppt/slideLayouts/_rels/slideLayout7.xml.rels"/>
  <Override ContentType="application/vnd.openxmlformats-package.relationships+xml" PartName="/ppt/slideLayouts/_rels/slideLayout8.xml.rels"/>
  <Override ContentType="application/vnd.openxmlformats-package.relationships+xml" PartName="/ppt/slideLayouts/_rels/slideLayout10.xml.rels"/>
  <Override ContentType="application/vnd.openxmlformats-package.relationships+xml" PartName="/ppt/slideLayouts/_rels/slideLayout11.xml.rels"/>
  <Override ContentType="application/vnd.openxmlformats-package.relationships+xml" PartName="/ppt/slideLayouts/_rels/slideLayout12.xml.rels"/>
  <Override ContentType="application/vnd.openxmlformats-package.relationships+xml" PartName="/ppt/slideLayouts/_rels/slideLayout13.xml.rels"/>
  <Override ContentType="application/vnd.openxmlformats-package.relationships+xml" PartName="/ppt/slideLayouts/_rels/slideLayout14.xml.rels"/>
  <Override ContentType="application/vnd.openxmlformats-package.relationships+xml" PartName="/ppt/slideLayouts/_rels/slideLayout15.xml.rels"/>
  <Override ContentType="application/vnd.openxmlformats-package.relationships+xml" PartName="/ppt/slideLayouts/_rels/slideLayout16.xml.rels"/>
  <Override ContentType="application/vnd.openxmlformats-package.relationships+xml" PartName="/ppt/slideLayouts/_rels/slideLayout17.xml.rels"/>
  <Override ContentType="application/vnd.openxmlformats-package.relationships+xml" PartName="/ppt/slideLayouts/_rels/slideLayout18.xml.rels"/>
  <Override ContentType="application/vnd.openxmlformats-package.relationships+xml" PartName="/ppt/slideLayouts/_rels/slideLayout19.xml.rels"/>
  <Override ContentType="application/vnd.openxmlformats-package.relationships+xml" PartName="/ppt/slideLayouts/_rels/slideLayout20.xml.rels"/>
  <Override ContentType="application/vnd.openxmlformats-package.relationships+xml" PartName="/ppt/slideLayouts/_rels/slideLayout21.xml.rels"/>
  <Override ContentType="application/vnd.openxmlformats-package.relationships+xml" PartName="/ppt/slideLayouts/_rels/slideLayout22.xml.rels"/>
  <Override ContentType="application/vnd.openxmlformats-package.relationships+xml" PartName="/ppt/slideLayouts/_rels/slideLayout23.xml.rels"/>
  <Override ContentType="application/vnd.openxmlformats-package.relationships+xml" PartName="/ppt/slideLayouts/_rels/slideLayout24.xml.rels"/>
  <Override ContentType="application/vnd.openxmlformats-package.relationships+xml" PartName="/ppt/slideLayouts/_rels/slideLayout25.xml.rels"/>
  <Override ContentType="application/vnd.openxmlformats-package.relationships+xml" PartName="/ppt/slideLayouts/_rels/slideLayout26.xml.rels"/>
  <Override ContentType="application/vnd.openxmlformats-package.relationships+xml" PartName="/ppt/slideLayouts/_rels/slideLayout27.xml.rels"/>
  <Override ContentType="application/vnd.openxmlformats-package.relationships+xml" PartName="/ppt/slideLayouts/_rels/slideLayout28.xml.rels"/>
  <Override ContentType="application/vnd.openxmlformats-package.relationships+xml" PartName="/ppt/slideLayouts/_rels/slideLayout29.xml.rels"/>
  <Override ContentType="application/vnd.openxmlformats-package.relationships+xml" PartName="/ppt/slideLayouts/_rels/slideLayout30.xml.rels"/>
  <Override ContentType="application/vnd.openxmlformats-package.relationships+xml" PartName="/ppt/slideLayouts/_rels/slideLayout31.xml.rels"/>
  <Override ContentType="application/vnd.openxmlformats-package.relationships+xml" PartName="/ppt/slideLayouts/_rels/slideLayout32.xml.rels"/>
  <Override ContentType="application/vnd.openxmlformats-package.relationships+xml" PartName="/ppt/slideLayouts/_rels/slideLayout33.xml.rels"/>
  <Override ContentType="application/vnd.openxmlformats-package.relationships+xml" PartName="/ppt/slideLayouts/_rels/slideLayout34.xml.rels"/>
  <Override ContentType="application/vnd.openxmlformats-package.relationships+xml" PartName="/ppt/slideLayouts/_rels/slideLayout35.xml.rels"/>
  <Override ContentType="application/vnd.openxmlformats-package.relationships+xml" PartName="/ppt/slideLayouts/_rels/slideLayout36.xml.rels"/>
  <Override ContentType="application/vnd.openxmlformats-package.relationships+xml" PartName="/ppt/_rels/presentation.xml.rels"/>
  <Override ContentType="application/vnd.openxmlformats-officedocument.presentationml.slide+xml" PartName="/ppt/slides/slide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3.xml"/>
  <Override ContentType="application/vnd.openxmlformats-officedocument.presentationml.slide+xml" PartName="/ppt/slides/slide21.xml"/>
  <Override ContentType="application/vnd.openxmlformats-officedocument.presentationml.slide+xml" PartName="/ppt/slides/slide4.xml"/>
  <Override ContentType="application/vnd.openxmlformats-officedocument.presentationml.slide+xml" PartName="/ppt/slides/slide22.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package.relationships+xml" PartName="/ppt/slides/_rels/slide9.xml.rels"/>
  <Override ContentType="application/vnd.openxmlformats-package.relationships+xml" PartName="/ppt/slides/_rels/slide1.xml.rels"/>
  <Override ContentType="application/vnd.openxmlformats-package.relationships+xml" PartName="/ppt/slides/_rels/slide2.xml.rels"/>
  <Override ContentType="application/vnd.openxmlformats-package.relationships+xml" PartName="/ppt/slides/_rels/slide3.xml.rels"/>
  <Override ContentType="application/vnd.openxmlformats-package.relationships+xml" PartName="/ppt/slides/_rels/slide4.xml.rels"/>
  <Override ContentType="application/vnd.openxmlformats-package.relationships+xml" PartName="/ppt/slides/_rels/slide5.xml.rels"/>
  <Override ContentType="application/vnd.openxmlformats-package.relationships+xml" PartName="/ppt/slides/_rels/slide6.xml.rels"/>
  <Override ContentType="application/vnd.openxmlformats-package.relationships+xml" PartName="/ppt/slides/_rels/slide7.xml.rels"/>
  <Override ContentType="application/vnd.openxmlformats-package.relationships+xml" PartName="/ppt/slides/_rels/slide8.xml.rels"/>
  <Override ContentType="application/vnd.openxmlformats-package.relationships+xml" PartName="/ppt/slides/_rels/slide10.xml.rels"/>
  <Override ContentType="application/vnd.openxmlformats-package.relationships+xml" PartName="/ppt/slides/_rels/slide11.xml.rels"/>
  <Override ContentType="application/vnd.openxmlformats-package.relationships+xml" PartName="/ppt/slides/_rels/slide12.xml.rels"/>
  <Override ContentType="application/vnd.openxmlformats-package.relationships+xml" PartName="/ppt/slides/_rels/slide13.xml.rels"/>
  <Override ContentType="application/vnd.openxmlformats-package.relationships+xml" PartName="/ppt/slides/_rels/slide14.xml.rels"/>
  <Override ContentType="application/vnd.openxmlformats-package.relationships+xml" PartName="/ppt/slides/_rels/slide15.xml.rels"/>
  <Override ContentType="application/vnd.openxmlformats-package.relationships+xml" PartName="/ppt/slides/_rels/slide16.xml.rels"/>
  <Override ContentType="application/vnd.openxmlformats-package.relationships+xml" PartName="/ppt/slides/_rels/slide17.xml.rels"/>
  <Override ContentType="application/vnd.openxmlformats-package.relationships+xml" PartName="/ppt/slides/_rels/slide18.xml.rels"/>
  <Override ContentType="application/vnd.openxmlformats-package.relationships+xml" PartName="/ppt/slides/_rels/slide19.xml.rels"/>
  <Override ContentType="application/vnd.openxmlformats-package.relationships+xml" PartName="/ppt/slides/_rels/slide20.xml.rels"/>
  <Override ContentType="application/vnd.openxmlformats-package.relationships+xml" PartName="/ppt/slides/_rels/slide21.xml.rels"/>
  <Override ContentType="application/vnd.openxmlformats-package.relationships+xml" PartName="/ppt/slides/_rels/slide22.xml.rels"/>
  <Default ContentType="image/jpeg" Extension="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27"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28"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43"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144"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149"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151"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p:spPr>
        <p:txBody>
          <a:bodyPr lIns="0" rIns="0" tIns="0" bIns="0" anchor="ctr"/>
          <a:p>
            <a:r>
              <a:rPr b="0" lang="ru-RU" sz="1800" spc="-1" strike="noStrike">
                <a:latin typeface="Arial"/>
              </a:rPr>
              <a:t>Для правки текста заголовка щёлкните мышью</a:t>
            </a:r>
            <a:endParaRPr b="0" lang="ru-R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76" name="Picture 2" descr=""/>
          <p:cNvPicPr/>
          <p:nvPr/>
        </p:nvPicPr>
        <p:blipFill>
          <a:blip r:embed="rId3"/>
          <a:stretch/>
        </p:blipFill>
        <p:spPr>
          <a:xfrm>
            <a:off x="0" y="0"/>
            <a:ext cx="9143280" cy="6856920"/>
          </a:xfrm>
          <a:prstGeom prst="rect">
            <a:avLst/>
          </a:prstGeom>
          <a:ln>
            <a:noFill/>
          </a:ln>
        </p:spPr>
      </p:pic>
      <p:sp>
        <p:nvSpPr>
          <p:cNvPr id="77" name="CustomShape 1"/>
          <p:cNvSpPr/>
          <p:nvPr/>
        </p:nvSpPr>
        <p:spPr>
          <a:xfrm>
            <a:off x="86040" y="4680"/>
            <a:ext cx="16920" cy="2180160"/>
          </a:xfrm>
          <a:prstGeom prst="rect">
            <a:avLst/>
          </a:pr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78" name="CustomShape 2"/>
          <p:cNvSpPr/>
          <p:nvPr/>
        </p:nvSpPr>
        <p:spPr>
          <a:xfrm>
            <a:off x="25200" y="2176560"/>
            <a:ext cx="14220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79" name="CustomShape 3"/>
          <p:cNvSpPr/>
          <p:nvPr/>
        </p:nvSpPr>
        <p:spPr>
          <a:xfrm>
            <a:off x="21600" y="4021200"/>
            <a:ext cx="141840" cy="1879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0" name="CustomShape 4"/>
          <p:cNvSpPr/>
          <p:nvPr/>
        </p:nvSpPr>
        <p:spPr>
          <a:xfrm>
            <a:off x="150480" y="4680"/>
            <a:ext cx="276480" cy="181008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1" name="CustomShape 5"/>
          <p:cNvSpPr/>
          <p:nvPr/>
        </p:nvSpPr>
        <p:spPr>
          <a:xfrm>
            <a:off x="377640" y="1801800"/>
            <a:ext cx="142200" cy="18792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2" name="CustomShape 6"/>
          <p:cNvSpPr/>
          <p:nvPr/>
        </p:nvSpPr>
        <p:spPr>
          <a:xfrm>
            <a:off x="214560" y="4680"/>
            <a:ext cx="276480" cy="142920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3" name="CustomShape 7"/>
          <p:cNvSpPr/>
          <p:nvPr/>
        </p:nvSpPr>
        <p:spPr>
          <a:xfrm>
            <a:off x="409680" y="0"/>
            <a:ext cx="113400" cy="91188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4" name="CustomShape 8"/>
          <p:cNvSpPr/>
          <p:nvPr/>
        </p:nvSpPr>
        <p:spPr>
          <a:xfrm>
            <a:off x="442080" y="1420920"/>
            <a:ext cx="141840" cy="18936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5" name="CustomShape 9"/>
          <p:cNvSpPr/>
          <p:nvPr/>
        </p:nvSpPr>
        <p:spPr>
          <a:xfrm>
            <a:off x="442080" y="903240"/>
            <a:ext cx="14184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6" name="CustomShape 10"/>
          <p:cNvSpPr/>
          <p:nvPr/>
        </p:nvSpPr>
        <p:spPr>
          <a:xfrm>
            <a:off x="481320" y="0"/>
            <a:ext cx="316080" cy="52596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7" name="CustomShape 11"/>
          <p:cNvSpPr/>
          <p:nvPr/>
        </p:nvSpPr>
        <p:spPr>
          <a:xfrm>
            <a:off x="765720" y="488880"/>
            <a:ext cx="120600" cy="14652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88" name="Line 12"/>
          <p:cNvSpPr/>
          <p:nvPr/>
        </p:nvSpPr>
        <p:spPr>
          <a:xfrm>
            <a:off x="-2880" y="9000"/>
            <a:ext cx="0" cy="360"/>
          </a:xfrm>
          <a:prstGeom prst="line">
            <a:avLst/>
          </a:prstGeom>
          <a:ln>
            <a:solidFill>
              <a:srgbClr val="ffffff"/>
            </a:solidFill>
          </a:ln>
        </p:spPr>
        <p:style>
          <a:lnRef idx="0"/>
          <a:fillRef idx="0"/>
          <a:effectRef idx="0"/>
          <a:fontRef idx="minor"/>
        </p:style>
      </p:sp>
      <p:sp>
        <p:nvSpPr>
          <p:cNvPr id="89" name="CustomShape 13"/>
          <p:cNvSpPr/>
          <p:nvPr/>
        </p:nvSpPr>
        <p:spPr>
          <a:xfrm>
            <a:off x="7200" y="1801800"/>
            <a:ext cx="92160" cy="126000"/>
          </a:xfrm>
          <a:custGeom>
            <a:avLst/>
            <a:gdLst/>
            <a:ahLst/>
            <a:rect l="l" t="t" r="r" b="b"/>
            <a:pathLst>
              <a:path w="78" h="80">
                <a:moveTo>
                  <a:pt x="6" y="80"/>
                </a:moveTo>
                <a:lnTo>
                  <a:pt x="0" y="71"/>
                </a:lnTo>
                <a:lnTo>
                  <a:pt x="69" y="0"/>
                </a:lnTo>
                <a:lnTo>
                  <a:pt x="78" y="9"/>
                </a:lnTo>
                <a:lnTo>
                  <a:pt x="6" y="80"/>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0" name="CustomShape 14"/>
          <p:cNvSpPr/>
          <p:nvPr/>
        </p:nvSpPr>
        <p:spPr>
          <a:xfrm>
            <a:off x="-6840" y="3549600"/>
            <a:ext cx="109800" cy="47988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1" name="CustomShape 15"/>
          <p:cNvSpPr/>
          <p:nvPr/>
        </p:nvSpPr>
        <p:spPr>
          <a:xfrm>
            <a:off x="96480" y="1382760"/>
            <a:ext cx="106560" cy="47520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2" name="CustomShape 16"/>
          <p:cNvSpPr/>
          <p:nvPr/>
        </p:nvSpPr>
        <p:spPr>
          <a:xfrm>
            <a:off x="153720" y="1849320"/>
            <a:ext cx="85320" cy="10692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3" name="CustomShape 17"/>
          <p:cNvSpPr/>
          <p:nvPr/>
        </p:nvSpPr>
        <p:spPr>
          <a:xfrm>
            <a:off x="100080" y="4662360"/>
            <a:ext cx="16920" cy="2180160"/>
          </a:xfrm>
          <a:prstGeom prst="rect">
            <a:avLst/>
          </a:pr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4" name="CustomShape 18"/>
          <p:cNvSpPr/>
          <p:nvPr/>
        </p:nvSpPr>
        <p:spPr>
          <a:xfrm>
            <a:off x="168120" y="5041800"/>
            <a:ext cx="276480" cy="180072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5" name="CustomShape 19"/>
          <p:cNvSpPr/>
          <p:nvPr/>
        </p:nvSpPr>
        <p:spPr>
          <a:xfrm>
            <a:off x="39600" y="4481640"/>
            <a:ext cx="14220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6" name="CustomShape 20"/>
          <p:cNvSpPr/>
          <p:nvPr/>
        </p:nvSpPr>
        <p:spPr>
          <a:xfrm>
            <a:off x="-10440" y="5627520"/>
            <a:ext cx="63360" cy="121500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7" name="CustomShape 21"/>
          <p:cNvSpPr/>
          <p:nvPr/>
        </p:nvSpPr>
        <p:spPr>
          <a:xfrm>
            <a:off x="395640" y="4867200"/>
            <a:ext cx="141840" cy="1879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8" name="CustomShape 22"/>
          <p:cNvSpPr/>
          <p:nvPr/>
        </p:nvSpPr>
        <p:spPr>
          <a:xfrm>
            <a:off x="232560" y="5423040"/>
            <a:ext cx="280080" cy="142452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99" name="CustomShape 23"/>
          <p:cNvSpPr/>
          <p:nvPr/>
        </p:nvSpPr>
        <p:spPr>
          <a:xfrm>
            <a:off x="427680" y="5945040"/>
            <a:ext cx="113400" cy="91188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100" name="CustomShape 24"/>
          <p:cNvSpPr/>
          <p:nvPr/>
        </p:nvSpPr>
        <p:spPr>
          <a:xfrm>
            <a:off x="459720" y="5246640"/>
            <a:ext cx="14220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101" name="CustomShape 25"/>
          <p:cNvSpPr/>
          <p:nvPr/>
        </p:nvSpPr>
        <p:spPr>
          <a:xfrm>
            <a:off x="459720" y="5764320"/>
            <a:ext cx="14220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102" name="CustomShape 26"/>
          <p:cNvSpPr/>
          <p:nvPr/>
        </p:nvSpPr>
        <p:spPr>
          <a:xfrm>
            <a:off x="502560" y="6330960"/>
            <a:ext cx="312480" cy="51660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103" name="CustomShape 27"/>
          <p:cNvSpPr/>
          <p:nvPr/>
        </p:nvSpPr>
        <p:spPr>
          <a:xfrm>
            <a:off x="787320" y="6221520"/>
            <a:ext cx="117000" cy="14652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tx2"/>
              </a:gs>
              <a:gs pos="100000">
                <a:schemeClr val="bg2">
                  <a:lumMod val="60000"/>
                  <a:lumOff val="40000"/>
                </a:schemeClr>
              </a:gs>
            </a:gsLst>
            <a:lin ang="5400000"/>
          </a:gradFill>
          <a:ln>
            <a:noFill/>
          </a:ln>
        </p:spPr>
        <p:style>
          <a:lnRef idx="0"/>
          <a:fillRef idx="0"/>
          <a:effectRef idx="0"/>
          <a:fontRef idx="minor"/>
        </p:style>
      </p:sp>
      <p:sp>
        <p:nvSpPr>
          <p:cNvPr id="104" name="CustomShape 28"/>
          <p:cNvSpPr/>
          <p:nvPr/>
        </p:nvSpPr>
        <p:spPr>
          <a:xfrm>
            <a:off x="8613360" y="0"/>
            <a:ext cx="312120" cy="51156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05" name="CustomShape 29"/>
          <p:cNvSpPr/>
          <p:nvPr/>
        </p:nvSpPr>
        <p:spPr>
          <a:xfrm>
            <a:off x="8523720" y="474840"/>
            <a:ext cx="117360" cy="15120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06" name="CustomShape 30"/>
          <p:cNvSpPr/>
          <p:nvPr/>
        </p:nvSpPr>
        <p:spPr>
          <a:xfrm>
            <a:off x="8723880" y="1539720"/>
            <a:ext cx="141120" cy="18936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07" name="CustomShape 31"/>
          <p:cNvSpPr/>
          <p:nvPr/>
        </p:nvSpPr>
        <p:spPr>
          <a:xfrm>
            <a:off x="8649000" y="5694480"/>
            <a:ext cx="222840" cy="115308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08" name="CustomShape 32"/>
          <p:cNvSpPr/>
          <p:nvPr/>
        </p:nvSpPr>
        <p:spPr>
          <a:xfrm>
            <a:off x="8830080" y="5551560"/>
            <a:ext cx="117000" cy="15444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09" name="CustomShape 33"/>
          <p:cNvSpPr/>
          <p:nvPr/>
        </p:nvSpPr>
        <p:spPr>
          <a:xfrm>
            <a:off x="8783640" y="4680"/>
            <a:ext cx="227880" cy="154368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10" name="CustomShape 34"/>
          <p:cNvSpPr/>
          <p:nvPr/>
        </p:nvSpPr>
        <p:spPr>
          <a:xfrm>
            <a:off x="8727480" y="4867200"/>
            <a:ext cx="140760" cy="1879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11" name="CustomShape 35"/>
          <p:cNvSpPr/>
          <p:nvPr/>
        </p:nvSpPr>
        <p:spPr>
          <a:xfrm>
            <a:off x="8580960" y="5046840"/>
            <a:ext cx="230040" cy="180072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12" name="CustomShape 36"/>
          <p:cNvSpPr/>
          <p:nvPr/>
        </p:nvSpPr>
        <p:spPr>
          <a:xfrm>
            <a:off x="8886960" y="6416640"/>
            <a:ext cx="142200" cy="1879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13" name="CustomShape 37"/>
          <p:cNvSpPr/>
          <p:nvPr/>
        </p:nvSpPr>
        <p:spPr>
          <a:xfrm>
            <a:off x="8955000" y="6595920"/>
            <a:ext cx="16920" cy="251280"/>
          </a:xfrm>
          <a:prstGeom prst="rect">
            <a:avLst/>
          </a:prstGeom>
          <a:gradFill>
            <a:gsLst>
              <a:gs pos="0">
                <a:schemeClr val="tx2">
                  <a:alpha val="80000"/>
                </a:schemeClr>
              </a:gs>
              <a:gs pos="100000">
                <a:schemeClr val="bg2">
                  <a:lumMod val="60000"/>
                  <a:lumOff val="40000"/>
                  <a:alpha val="60000"/>
                </a:schemeClr>
              </a:gs>
            </a:gsLst>
            <a:lin ang="5400000"/>
          </a:gradFill>
          <a:ln>
            <a:noFill/>
          </a:ln>
        </p:spPr>
        <p:style>
          <a:lnRef idx="0"/>
          <a:fillRef idx="0"/>
          <a:effectRef idx="0"/>
          <a:fontRef idx="minor"/>
        </p:style>
      </p:sp>
      <p:sp>
        <p:nvSpPr>
          <p:cNvPr id="114" name="PlaceHolder 38"/>
          <p:cNvSpPr>
            <a:spLocks noGrp="1"/>
          </p:cNvSpPr>
          <p:nvPr>
            <p:ph type="title"/>
          </p:nvPr>
        </p:nvSpPr>
        <p:spPr>
          <a:xfrm>
            <a:off x="456840" y="273600"/>
            <a:ext cx="8229240" cy="1144800"/>
          </a:xfrm>
          <a:prstGeom prst="rect">
            <a:avLst/>
          </a:prstGeom>
        </p:spPr>
        <p:txBody>
          <a:bodyPr lIns="0" rIns="0" tIns="0" bIns="0" anchor="ctr"/>
          <a:p>
            <a:r>
              <a:rPr b="0" lang="ru-RU" sz="1800" spc="-1" strike="noStrike">
                <a:solidFill>
                  <a:srgbClr val="000000"/>
                </a:solidFill>
                <a:latin typeface="Arial"/>
              </a:rPr>
              <a:t>Для правки текста заголовка щёлкните мышью</a:t>
            </a:r>
            <a:endParaRPr b="0" lang="ru-RU" sz="1800" spc="-1" strike="noStrike">
              <a:solidFill>
                <a:srgbClr val="000000"/>
              </a:solidFill>
              <a:latin typeface="Arial"/>
            </a:endParaRPr>
          </a:p>
        </p:txBody>
      </p:sp>
      <p:sp>
        <p:nvSpPr>
          <p:cNvPr id="115" name="PlaceHolder 39"/>
          <p:cNvSpPr>
            <a:spLocks noGrp="1"/>
          </p:cNvSpPr>
          <p:nvPr>
            <p:ph type="body"/>
          </p:nvPr>
        </p:nvSpPr>
        <p:spPr>
          <a:xfrm>
            <a:off x="45684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Для правки структуры щёлкните мышью</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Arial"/>
              </a:rPr>
              <a:t>Второй уровень структуры</a:t>
            </a:r>
            <a:endParaRPr b="0" lang="ru-RU"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slideLayout" Target="../slideLayouts/slideLayout13.xml"/>
</Relationships>
</file>

<file path=ppt/slides/_rels/slide13.xml.rels><?xml version="1.0" encoding="UTF-8" standalone="no" ?><Relationships xmlns="http://schemas.openxmlformats.org/package/2006/relationships"><Relationship Id="rId1" Target="../media/image30.jpeg" Type="http://schemas.openxmlformats.org/officeDocument/2006/relationships/image"/><Relationship Id="rId2" Target="../media/image31.jpeg" Type="http://schemas.openxmlformats.org/officeDocument/2006/relationships/imag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 Id="rId8" Target="../slideLayouts/slideLayout13.xml" Type="http://schemas.openxmlformats.org/officeDocument/2006/relationships/slideLayout"/>
</Relationships>
</file>

<file path=ppt/slides/_rels/slide14.xml.rels><?xml version="1.0" encoding="UTF-8" standalone="no" ?><Relationships xmlns="http://schemas.openxmlformats.org/package/2006/relationships"><Relationship Id="rId1" Target="../media/image37.jpeg" Type="http://schemas.openxmlformats.org/officeDocument/2006/relationships/image"/><Relationship Id="rId2" Target="../media/image38.jpeg" Type="http://schemas.openxmlformats.org/officeDocument/2006/relationships/imag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 Id="rId6" Target="../media/image42.jpeg" Type="http://schemas.openxmlformats.org/officeDocument/2006/relationships/image"/><Relationship Id="rId7" Target="../media/image43.jpeg" Type="http://schemas.openxmlformats.org/officeDocument/2006/relationships/image"/><Relationship Id="rId8" Target="../media/image44.jpeg" Type="http://schemas.openxmlformats.org/officeDocument/2006/relationships/image"/><Relationship Id="rId9" Target="../slideLayouts/slideLayout13.xml" Type="http://schemas.openxmlformats.org/officeDocument/2006/relationships/slideLayout"/>
</Relationships>
</file>

<file path=ppt/slides/_rels/slide15.xml.rels><?xml version="1.0" encoding="UTF-8" standalone="no" ?><Relationships xmlns="http://schemas.openxmlformats.org/package/2006/relationships"><Relationship Id="rId1" Target="../media/image45.jpeg" Type="http://schemas.openxmlformats.org/officeDocument/2006/relationships/image"/><Relationship Id="rId2" Target="../media/image46.jpeg" Type="http://schemas.openxmlformats.org/officeDocument/2006/relationships/image"/><Relationship Id="rId3" Target="../media/image47.jpeg" Type="http://schemas.openxmlformats.org/officeDocument/2006/relationships/image"/><Relationship Id="rId4" Target="../slideLayouts/slideLayout13.xml" Type="http://schemas.openxmlformats.org/officeDocument/2006/relationships/slideLayout"/>
</Relationships>
</file>

<file path=ppt/slides/_rels/slide1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6.wmf"/><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jpeg"/><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jpeg"/><Relationship Id="rId7"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04000" y="254880"/>
            <a:ext cx="7956000" cy="27691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2060"/>
                </a:solidFill>
                <a:latin typeface="Monotype Corsiva"/>
              </a:rPr>
              <a:t>Презентация </a:t>
            </a:r>
            <a:br/>
            <a:r>
              <a:rPr b="1" lang="ru-RU" sz="3200" spc="-1" strike="noStrike">
                <a:solidFill>
                  <a:srgbClr val="002060"/>
                </a:solidFill>
                <a:latin typeface="Monotype Corsiva"/>
              </a:rPr>
              <a:t>муниципального бюджетного дошкольного образовательного учреждения </a:t>
            </a:r>
            <a:br/>
            <a:r>
              <a:rPr b="1" lang="ru-RU" sz="3200" spc="-1" strike="noStrike">
                <a:solidFill>
                  <a:srgbClr val="002060"/>
                </a:solidFill>
                <a:latin typeface="Monotype Corsiva"/>
              </a:rPr>
              <a:t>«Детский сад № 12</a:t>
            </a:r>
            <a:br/>
            <a:r>
              <a:rPr b="1" lang="ru-RU" sz="3200" spc="-1" strike="noStrike">
                <a:solidFill>
                  <a:srgbClr val="002060"/>
                </a:solidFill>
                <a:latin typeface="Monotype Corsiva"/>
              </a:rPr>
              <a:t>«Сказка»</a:t>
            </a:r>
            <a:endParaRPr b="0" lang="ru-RU" sz="3200" spc="-1" strike="noStrike">
              <a:latin typeface="Arial"/>
              <a:ea typeface="Microsoft YaHei"/>
            </a:endParaRPr>
          </a:p>
        </p:txBody>
      </p:sp>
      <p:pic>
        <p:nvPicPr>
          <p:cNvPr id="153" name="" descr=""/>
          <p:cNvPicPr/>
          <p:nvPr/>
        </p:nvPicPr>
        <p:blipFill>
          <a:blip r:embed="rId1"/>
          <a:stretch/>
        </p:blipFill>
        <p:spPr>
          <a:xfrm>
            <a:off x="1584000" y="2808000"/>
            <a:ext cx="5616000" cy="3746880"/>
          </a:xfrm>
          <a:prstGeom prst="rect">
            <a:avLst/>
          </a:prstGeom>
          <a:ln>
            <a:noFill/>
          </a:ln>
        </p:spPr>
      </p:pic>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0"/>
                                  </p:stCondLst>
                                  <p:childTnLst>
                                    <p:set>
                                      <p:cBhvr>
                                        <p:cTn id="6" dur="1" fill="hold">
                                          <p:stCondLst>
                                            <p:cond delay="0"/>
                                          </p:stCondLst>
                                        </p:cTn>
                                        <p:tgtEl>
                                          <p:spTgt spid="152"/>
                                        </p:tgtEl>
                                        <p:attrNameLst>
                                          <p:attrName>style.visibility</p:attrName>
                                        </p:attrNameLst>
                                      </p:cBhvr>
                                      <p:to>
                                        <p:strVal val="visible"/>
                                      </p:to>
                                    </p:set>
                                    <p:animEffect filter="fade" transition="in">
                                      <p:cBhvr additive="repl">
                                        <p:cTn id="7" dur="2000"/>
                                        <p:tgtEl>
                                          <p:spTgt spid="152"/>
                                        </p:tgtEl>
                                      </p:cBhvr>
                                    </p:animEffect>
                                    <p:anim calcmode="lin" valueType="num">
                                      <p:cBhvr additive="repl">
                                        <p:cTn id="8" dur="2000" fill="hold"/>
                                        <p:tgtEl>
                                          <p:spTgt spid="152"/>
                                        </p:tgtEl>
                                        <p:attrNameLst>
                                          <p:attrName>ppt_x</p:attrName>
                                        </p:attrNameLst>
                                      </p:cBhvr>
                                      <p:tavLst>
                                        <p:tav tm="0">
                                          <p:val>
                                            <p:strVal val="#ppt_x"/>
                                          </p:val>
                                        </p:tav>
                                        <p:tav tm="100000">
                                          <p:val>
                                            <p:strVal val="#ppt_x"/>
                                          </p:val>
                                        </p:tav>
                                      </p:tavLst>
                                    </p:anim>
                                    <p:anim calcmode="lin" valueType="num">
                                      <p:cBhvr additive="repl">
                                        <p:cTn id="9" dur="2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142920" y="260640"/>
            <a:ext cx="9000360" cy="295344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479"/>
              </a:spcBef>
            </a:pPr>
            <a:r>
              <a:rPr b="1" i="1" lang="ru-RU" sz="2000" spc="-1" strike="noStrike">
                <a:solidFill>
                  <a:srgbClr val="ce181e"/>
                </a:solidFill>
                <a:latin typeface="Times New Roman"/>
              </a:rPr>
              <a:t>Большое внимание в ДОУ уделяется художественно-эстетическому развитию дошкольников. Действенность эстетического воспитания прямо зависит от соблюдения принципа художественно-творческой деятельности и самодеятельности дошкольников: хоровое пение, фольклор, народные танцы,  театральные постановки - становятся содержанием духовной жизни, средством художественного развития, индивидуального и коллективного творчества воспитанников.</a:t>
            </a:r>
            <a:endParaRPr b="0" lang="ru-RU" sz="2000" spc="-1" strike="noStrike">
              <a:latin typeface="Arial"/>
            </a:endParaRPr>
          </a:p>
        </p:txBody>
      </p:sp>
      <p:pic>
        <p:nvPicPr>
          <p:cNvPr id="179" name="" descr=""/>
          <p:cNvPicPr/>
          <p:nvPr/>
        </p:nvPicPr>
        <p:blipFill>
          <a:blip r:embed="rId1"/>
          <a:stretch/>
        </p:blipFill>
        <p:spPr>
          <a:xfrm>
            <a:off x="5955480" y="2504880"/>
            <a:ext cx="2900160" cy="2174760"/>
          </a:xfrm>
          <a:prstGeom prst="rect">
            <a:avLst/>
          </a:prstGeom>
          <a:ln>
            <a:noFill/>
          </a:ln>
        </p:spPr>
      </p:pic>
      <p:pic>
        <p:nvPicPr>
          <p:cNvPr id="180" name="" descr=""/>
          <p:cNvPicPr/>
          <p:nvPr/>
        </p:nvPicPr>
        <p:blipFill>
          <a:blip r:embed="rId2"/>
          <a:stretch/>
        </p:blipFill>
        <p:spPr>
          <a:xfrm>
            <a:off x="144000" y="2450880"/>
            <a:ext cx="2834640" cy="1940760"/>
          </a:xfrm>
          <a:prstGeom prst="rect">
            <a:avLst/>
          </a:prstGeom>
          <a:ln>
            <a:noFill/>
          </a:ln>
        </p:spPr>
      </p:pic>
      <p:pic>
        <p:nvPicPr>
          <p:cNvPr id="181" name="" descr=""/>
          <p:cNvPicPr/>
          <p:nvPr/>
        </p:nvPicPr>
        <p:blipFill>
          <a:blip r:embed="rId3"/>
          <a:stretch/>
        </p:blipFill>
        <p:spPr>
          <a:xfrm>
            <a:off x="3714840" y="2520000"/>
            <a:ext cx="1900800" cy="2534760"/>
          </a:xfrm>
          <a:prstGeom prst="rect">
            <a:avLst/>
          </a:prstGeom>
          <a:ln>
            <a:noFill/>
          </a:ln>
        </p:spPr>
      </p:pic>
      <p:pic>
        <p:nvPicPr>
          <p:cNvPr id="182" name="" descr=""/>
          <p:cNvPicPr/>
          <p:nvPr/>
        </p:nvPicPr>
        <p:blipFill>
          <a:blip r:embed="rId4"/>
          <a:stretch/>
        </p:blipFill>
        <p:spPr>
          <a:xfrm>
            <a:off x="342000" y="4980600"/>
            <a:ext cx="2537640" cy="1427040"/>
          </a:xfrm>
          <a:prstGeom prst="rect">
            <a:avLst/>
          </a:prstGeom>
          <a:ln>
            <a:noFill/>
          </a:ln>
        </p:spPr>
      </p:pic>
      <p:pic>
        <p:nvPicPr>
          <p:cNvPr id="183" name="" descr=""/>
          <p:cNvPicPr/>
          <p:nvPr/>
        </p:nvPicPr>
        <p:blipFill>
          <a:blip r:embed="rId5"/>
          <a:stretch/>
        </p:blipFill>
        <p:spPr>
          <a:xfrm>
            <a:off x="5976000" y="4968000"/>
            <a:ext cx="2897640" cy="1641600"/>
          </a:xfrm>
          <a:prstGeom prst="rect">
            <a:avLst/>
          </a:prstGeom>
          <a:ln>
            <a:noFill/>
          </a:ln>
        </p:spPr>
      </p:pic>
    </p:spTree>
  </p:cSld>
  <p:timing>
    <p:tnLst>
      <p:par>
        <p:cTn id="125" dur="indefinite" restart="never" nodeType="tmRoot">
          <p:childTnLst>
            <p:seq>
              <p:cTn id="126" nodeType="mainSeq">
                <p:childTnLst>
                  <p:par>
                    <p:cTn id="127" fill="freeze">
                      <p:stCondLst>
                        <p:cond delay="0"/>
                      </p:stCondLst>
                      <p:childTnLst>
                        <p:par>
                          <p:cTn id="128" fill="freeze">
                            <p:stCondLst>
                              <p:cond delay="0"/>
                            </p:stCondLst>
                            <p:childTnLst>
                              <p:par>
                                <p:cTn id="129" nodeType="afterEffect" fill="hold" presetClass="entr" presetID="10">
                                  <p:stCondLst>
                                    <p:cond delay="0"/>
                                  </p:stCondLst>
                                  <p:childTnLst>
                                    <p:set>
                                      <p:cBhvr>
                                        <p:cTn id="130" dur="1" fill="hold">
                                          <p:stCondLst>
                                            <p:cond delay="0"/>
                                          </p:stCondLst>
                                        </p:cTn>
                                        <p:tgtEl>
                                          <p:spTgt spid="178">
                                            <p:txEl>
                                              <p:pRg st="0" end="431"/>
                                            </p:txEl>
                                          </p:spTgt>
                                        </p:tgtEl>
                                        <p:attrNameLst>
                                          <p:attrName>style.visibility</p:attrName>
                                        </p:attrNameLst>
                                      </p:cBhvr>
                                      <p:to>
                                        <p:strVal val="visible"/>
                                      </p:to>
                                    </p:set>
                                    <p:animEffect filter="fade" transition="in">
                                      <p:cBhvr additive="repl">
                                        <p:cTn id="131" dur="2000"/>
                                        <p:tgtEl>
                                          <p:spTgt spid="178">
                                            <p:txEl>
                                              <p:pRg st="0" end="43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285840" y="274680"/>
            <a:ext cx="86432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i="1" lang="ru-RU" sz="2400" spc="-1" strike="noStrike">
                <a:solidFill>
                  <a:srgbClr val="ce181e"/>
                </a:solidFill>
                <a:latin typeface="Times New Roman"/>
              </a:rPr>
              <a:t>В детском саду проходят самые интересн праздники и мероприятия: День Победы,  Масленица, 8 Марта, День науки, 23 февраля, Новый год и т.д.</a:t>
            </a:r>
            <a:br/>
            <a:endParaRPr b="0" lang="ru-RU" sz="2400" spc="-1" strike="noStrike">
              <a:latin typeface="Arial"/>
            </a:endParaRPr>
          </a:p>
        </p:txBody>
      </p:sp>
      <p:pic>
        <p:nvPicPr>
          <p:cNvPr id="185" name="" descr=""/>
          <p:cNvPicPr/>
          <p:nvPr/>
        </p:nvPicPr>
        <p:blipFill>
          <a:blip r:embed="rId1"/>
          <a:stretch/>
        </p:blipFill>
        <p:spPr>
          <a:xfrm>
            <a:off x="72000" y="4686840"/>
            <a:ext cx="3545640" cy="2008800"/>
          </a:xfrm>
          <a:prstGeom prst="rect">
            <a:avLst/>
          </a:prstGeom>
          <a:ln>
            <a:noFill/>
          </a:ln>
        </p:spPr>
      </p:pic>
      <p:pic>
        <p:nvPicPr>
          <p:cNvPr id="186" name="" descr=""/>
          <p:cNvPicPr/>
          <p:nvPr/>
        </p:nvPicPr>
        <p:blipFill>
          <a:blip r:embed="rId2"/>
          <a:stretch/>
        </p:blipFill>
        <p:spPr>
          <a:xfrm>
            <a:off x="54000" y="1336680"/>
            <a:ext cx="2681640" cy="2010960"/>
          </a:xfrm>
          <a:prstGeom prst="rect">
            <a:avLst/>
          </a:prstGeom>
          <a:ln>
            <a:noFill/>
          </a:ln>
        </p:spPr>
      </p:pic>
      <p:pic>
        <p:nvPicPr>
          <p:cNvPr id="187" name="" descr=""/>
          <p:cNvPicPr/>
          <p:nvPr/>
        </p:nvPicPr>
        <p:blipFill>
          <a:blip r:embed="rId3"/>
          <a:stretch/>
        </p:blipFill>
        <p:spPr>
          <a:xfrm>
            <a:off x="3744000" y="4648680"/>
            <a:ext cx="2537640" cy="2046960"/>
          </a:xfrm>
          <a:prstGeom prst="rect">
            <a:avLst/>
          </a:prstGeom>
          <a:ln>
            <a:noFill/>
          </a:ln>
        </p:spPr>
      </p:pic>
      <p:pic>
        <p:nvPicPr>
          <p:cNvPr id="188" name="" descr=""/>
          <p:cNvPicPr/>
          <p:nvPr/>
        </p:nvPicPr>
        <p:blipFill>
          <a:blip r:embed="rId4"/>
          <a:stretch/>
        </p:blipFill>
        <p:spPr>
          <a:xfrm>
            <a:off x="6624000" y="1296000"/>
            <a:ext cx="2327400" cy="1860480"/>
          </a:xfrm>
          <a:prstGeom prst="rect">
            <a:avLst/>
          </a:prstGeom>
          <a:ln>
            <a:noFill/>
          </a:ln>
        </p:spPr>
      </p:pic>
      <p:pic>
        <p:nvPicPr>
          <p:cNvPr id="189" name="" descr=""/>
          <p:cNvPicPr/>
          <p:nvPr/>
        </p:nvPicPr>
        <p:blipFill>
          <a:blip r:embed="rId5"/>
          <a:stretch/>
        </p:blipFill>
        <p:spPr>
          <a:xfrm>
            <a:off x="6408000" y="4608000"/>
            <a:ext cx="2591640" cy="2087640"/>
          </a:xfrm>
          <a:prstGeom prst="rect">
            <a:avLst/>
          </a:prstGeom>
          <a:ln>
            <a:noFill/>
          </a:ln>
        </p:spPr>
      </p:pic>
      <p:pic>
        <p:nvPicPr>
          <p:cNvPr id="190" name="" descr=""/>
          <p:cNvPicPr/>
          <p:nvPr/>
        </p:nvPicPr>
        <p:blipFill>
          <a:blip r:embed="rId6"/>
          <a:stretch/>
        </p:blipFill>
        <p:spPr>
          <a:xfrm>
            <a:off x="2880000" y="2160000"/>
            <a:ext cx="3540960" cy="1991520"/>
          </a:xfrm>
          <a:prstGeom prst="rect">
            <a:avLst/>
          </a:prstGeom>
          <a:ln>
            <a:noFill/>
          </a:ln>
        </p:spPr>
      </p:pic>
    </p:spTree>
  </p:cSld>
  <p:timing>
    <p:tnLst>
      <p:par>
        <p:cTn id="132" dur="indefinite" restart="never" nodeType="tmRoot">
          <p:childTnLst>
            <p:seq>
              <p:cTn id="133" nodeType="mainSeq">
                <p:childTnLst>
                  <p:par>
                    <p:cTn id="134" fill="freeze">
                      <p:stCondLst>
                        <p:cond delay="0"/>
                      </p:stCondLst>
                      <p:childTnLst>
                        <p:par>
                          <p:cTn id="135" fill="freeze">
                            <p:stCondLst>
                              <p:cond delay="0"/>
                            </p:stCondLst>
                            <p:childTnLst>
                              <p:par>
                                <p:cTn id="136" nodeType="afterEffect" fill="hold" presetClass="entr" presetID="10">
                                  <p:stCondLst>
                                    <p:cond delay="0"/>
                                  </p:stCondLst>
                                  <p:childTnLst>
                                    <p:set>
                                      <p:cBhvr>
                                        <p:cTn id="137" dur="1" fill="hold">
                                          <p:stCondLst>
                                            <p:cond delay="0"/>
                                          </p:stCondLst>
                                        </p:cTn>
                                        <p:tgtEl>
                                          <p:spTgt spid="184"/>
                                        </p:tgtEl>
                                        <p:attrNameLst>
                                          <p:attrName>style.visibility</p:attrName>
                                        </p:attrNameLst>
                                      </p:cBhvr>
                                      <p:to>
                                        <p:strVal val="visible"/>
                                      </p:to>
                                    </p:set>
                                    <p:animEffect filter="fade" transition="in">
                                      <p:cBhvr additive="repl">
                                        <p:cTn id="138" dur="2000"/>
                                        <p:tgtEl>
                                          <p:spTgt spid="1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165600" y="260640"/>
            <a:ext cx="8228880" cy="377100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479"/>
              </a:spcBef>
            </a:pPr>
            <a:r>
              <a:rPr b="1" i="1" lang="ru-RU" sz="2400" spc="-1" strike="noStrike">
                <a:solidFill>
                  <a:srgbClr val="ce181e"/>
                </a:solidFill>
                <a:latin typeface="Times New Roman"/>
              </a:rPr>
              <a:t>          </a:t>
            </a:r>
            <a:r>
              <a:rPr b="1" i="1" lang="ru-RU" sz="2400" spc="-1" strike="noStrike">
                <a:solidFill>
                  <a:srgbClr val="ce181e"/>
                </a:solidFill>
                <a:latin typeface="Times New Roman"/>
              </a:rPr>
              <a:t>Сегодня через разнообразные формы взаимодействия          наши педагоги постоянно поддерживают родителей                                  в их воспитательной практике.                 В свою очередь родители помогают педагогам  лучше узнать своих детей, чтобы вместе выстроить индивидуальный маршрут  развития каждого ребенка.</a:t>
            </a:r>
            <a:endParaRPr b="0" lang="ru-RU" sz="2400" spc="-1" strike="noStrike">
              <a:latin typeface="Arial"/>
            </a:endParaRPr>
          </a:p>
          <a:p>
            <a:pPr>
              <a:lnSpc>
                <a:spcPct val="100000"/>
              </a:lnSpc>
              <a:spcBef>
                <a:spcPts val="641"/>
              </a:spcBef>
            </a:pPr>
            <a:endParaRPr b="0" lang="ru-RU" sz="2400" spc="-1" strike="noStrike">
              <a:latin typeface="Arial"/>
            </a:endParaRPr>
          </a:p>
        </p:txBody>
      </p:sp>
      <p:pic>
        <p:nvPicPr>
          <p:cNvPr id="192" name="" descr=""/>
          <p:cNvPicPr/>
          <p:nvPr/>
        </p:nvPicPr>
        <p:blipFill>
          <a:blip r:embed="rId1"/>
          <a:stretch/>
        </p:blipFill>
        <p:spPr>
          <a:xfrm>
            <a:off x="136800" y="2664000"/>
            <a:ext cx="3175200" cy="1785960"/>
          </a:xfrm>
          <a:prstGeom prst="rect">
            <a:avLst/>
          </a:prstGeom>
          <a:ln>
            <a:noFill/>
          </a:ln>
        </p:spPr>
      </p:pic>
      <p:pic>
        <p:nvPicPr>
          <p:cNvPr id="193" name="" descr=""/>
          <p:cNvPicPr/>
          <p:nvPr/>
        </p:nvPicPr>
        <p:blipFill>
          <a:blip r:embed="rId2"/>
          <a:stretch/>
        </p:blipFill>
        <p:spPr>
          <a:xfrm>
            <a:off x="792000" y="4596480"/>
            <a:ext cx="3041280" cy="2027520"/>
          </a:xfrm>
          <a:prstGeom prst="rect">
            <a:avLst/>
          </a:prstGeom>
          <a:ln>
            <a:noFill/>
          </a:ln>
        </p:spPr>
      </p:pic>
      <p:pic>
        <p:nvPicPr>
          <p:cNvPr id="194" name="" descr=""/>
          <p:cNvPicPr/>
          <p:nvPr/>
        </p:nvPicPr>
        <p:blipFill>
          <a:blip r:embed="rId3"/>
          <a:stretch/>
        </p:blipFill>
        <p:spPr>
          <a:xfrm>
            <a:off x="5494680" y="2520000"/>
            <a:ext cx="3289320" cy="1847520"/>
          </a:xfrm>
          <a:prstGeom prst="rect">
            <a:avLst/>
          </a:prstGeom>
          <a:ln>
            <a:noFill/>
          </a:ln>
        </p:spPr>
      </p:pic>
      <p:pic>
        <p:nvPicPr>
          <p:cNvPr id="195" name="" descr=""/>
          <p:cNvPicPr/>
          <p:nvPr/>
        </p:nvPicPr>
        <p:blipFill>
          <a:blip r:embed="rId4"/>
          <a:stretch/>
        </p:blipFill>
        <p:spPr>
          <a:xfrm>
            <a:off x="4536000" y="4608000"/>
            <a:ext cx="2880000" cy="2117520"/>
          </a:xfrm>
          <a:prstGeom prst="rect">
            <a:avLst/>
          </a:prstGeom>
          <a:ln>
            <a:noFill/>
          </a:ln>
        </p:spPr>
      </p:pic>
    </p:spTree>
  </p:cSld>
  <p:timing>
    <p:tnLst>
      <p:par>
        <p:cTn id="139" dur="indefinite" restart="never" nodeType="tmRoot">
          <p:childTnLst>
            <p:seq>
              <p:cTn id="140" nodeType="mainSeq">
                <p:childTnLst>
                  <p:par>
                    <p:cTn id="141" fill="freeze">
                      <p:stCondLst>
                        <p:cond delay="0"/>
                      </p:stCondLst>
                      <p:childTnLst>
                        <p:par>
                          <p:cTn id="142" fill="freeze">
                            <p:stCondLst>
                              <p:cond delay="0"/>
                            </p:stCondLst>
                            <p:childTnLst>
                              <p:par>
                                <p:cTn id="143" nodeType="afterEffect" fill="hold" presetClass="entr" presetID="10">
                                  <p:stCondLst>
                                    <p:cond delay="0"/>
                                  </p:stCondLst>
                                  <p:childTnLst>
                                    <p:set>
                                      <p:cBhvr>
                                        <p:cTn id="144" dur="1" fill="hold">
                                          <p:stCondLst>
                                            <p:cond delay="0"/>
                                          </p:stCondLst>
                                        </p:cTn>
                                        <p:tgtEl>
                                          <p:spTgt spid="191">
                                            <p:txEl>
                                              <p:pRg st="0" end="337"/>
                                            </p:txEl>
                                          </p:spTgt>
                                        </p:tgtEl>
                                        <p:attrNameLst>
                                          <p:attrName>style.visibility</p:attrName>
                                        </p:attrNameLst>
                                      </p:cBhvr>
                                      <p:to>
                                        <p:strVal val="visible"/>
                                      </p:to>
                                    </p:set>
                                    <p:animEffect filter="fade" transition="in">
                                      <p:cBhvr additive="repl">
                                        <p:cTn id="145" dur="2000"/>
                                        <p:tgtEl>
                                          <p:spTgt spid="191">
                                            <p:txEl>
                                              <p:pRg st="0" end="33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179640" y="116640"/>
            <a:ext cx="8506440" cy="1583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ru-RU" sz="2400" spc="-1" strike="noStrike">
                <a:solidFill>
                  <a:srgbClr val="000000"/>
                </a:solidFill>
                <a:latin typeface="Times New Roman"/>
              </a:rPr>
              <a:t>На  протяжении всей своей жизнедеятельности являемся участниками областных, районных, городских  мероприятий и  конкурсов. За  что  многократно награждались  дипломами, почетными грамотами, благодарственными  письмами.</a:t>
            </a:r>
            <a:endParaRPr b="0" lang="ru-RU" sz="2400" spc="-1" strike="noStrike">
              <a:latin typeface="Arial"/>
            </a:endParaRPr>
          </a:p>
        </p:txBody>
      </p:sp>
      <p:pic>
        <p:nvPicPr>
          <p:cNvPr id="197" name="" descr=""/>
          <p:cNvPicPr/>
          <p:nvPr/>
        </p:nvPicPr>
        <p:blipFill>
          <a:blip r:embed="rId1"/>
          <a:stretch/>
        </p:blipFill>
        <p:spPr>
          <a:xfrm>
            <a:off x="432000" y="1753560"/>
            <a:ext cx="1680840" cy="2350080"/>
          </a:xfrm>
          <a:prstGeom prst="rect">
            <a:avLst/>
          </a:prstGeom>
          <a:ln>
            <a:noFill/>
          </a:ln>
        </p:spPr>
      </p:pic>
      <p:pic>
        <p:nvPicPr>
          <p:cNvPr id="198" name="" descr=""/>
          <p:cNvPicPr/>
          <p:nvPr/>
        </p:nvPicPr>
        <p:blipFill>
          <a:blip r:embed="rId2"/>
          <a:stretch/>
        </p:blipFill>
        <p:spPr>
          <a:xfrm>
            <a:off x="2520000" y="1737720"/>
            <a:ext cx="1637280" cy="2293920"/>
          </a:xfrm>
          <a:prstGeom prst="rect">
            <a:avLst/>
          </a:prstGeom>
          <a:ln>
            <a:noFill/>
          </a:ln>
        </p:spPr>
      </p:pic>
      <p:pic>
        <p:nvPicPr>
          <p:cNvPr id="199" name="" descr=""/>
          <p:cNvPicPr/>
          <p:nvPr/>
        </p:nvPicPr>
        <p:blipFill>
          <a:blip r:embed="rId3"/>
          <a:stretch/>
        </p:blipFill>
        <p:spPr>
          <a:xfrm>
            <a:off x="4561920" y="1700280"/>
            <a:ext cx="1629720" cy="2303640"/>
          </a:xfrm>
          <a:prstGeom prst="rect">
            <a:avLst/>
          </a:prstGeom>
          <a:ln>
            <a:noFill/>
          </a:ln>
        </p:spPr>
      </p:pic>
      <p:pic>
        <p:nvPicPr>
          <p:cNvPr id="200" name="" descr=""/>
          <p:cNvPicPr/>
          <p:nvPr/>
        </p:nvPicPr>
        <p:blipFill>
          <a:blip r:embed="rId4"/>
          <a:stretch/>
        </p:blipFill>
        <p:spPr>
          <a:xfrm>
            <a:off x="6696000" y="1700280"/>
            <a:ext cx="1655640" cy="2342520"/>
          </a:xfrm>
          <a:prstGeom prst="rect">
            <a:avLst/>
          </a:prstGeom>
          <a:ln>
            <a:noFill/>
          </a:ln>
        </p:spPr>
      </p:pic>
      <p:pic>
        <p:nvPicPr>
          <p:cNvPr id="201" name="" descr=""/>
          <p:cNvPicPr/>
          <p:nvPr/>
        </p:nvPicPr>
        <p:blipFill>
          <a:blip r:embed="rId5"/>
          <a:stretch/>
        </p:blipFill>
        <p:spPr>
          <a:xfrm>
            <a:off x="3697560" y="4176000"/>
            <a:ext cx="1342080" cy="1898280"/>
          </a:xfrm>
          <a:prstGeom prst="rect">
            <a:avLst/>
          </a:prstGeom>
          <a:ln>
            <a:noFill/>
          </a:ln>
        </p:spPr>
      </p:pic>
      <p:pic>
        <p:nvPicPr>
          <p:cNvPr id="202" name="" descr=""/>
          <p:cNvPicPr/>
          <p:nvPr/>
        </p:nvPicPr>
        <p:blipFill>
          <a:blip r:embed="rId6"/>
          <a:stretch/>
        </p:blipFill>
        <p:spPr>
          <a:xfrm>
            <a:off x="5873400" y="4100760"/>
            <a:ext cx="1326240" cy="1874880"/>
          </a:xfrm>
          <a:prstGeom prst="rect">
            <a:avLst/>
          </a:prstGeom>
          <a:ln>
            <a:noFill/>
          </a:ln>
        </p:spPr>
      </p:pic>
      <p:pic>
        <p:nvPicPr>
          <p:cNvPr id="203" name="" descr=""/>
          <p:cNvPicPr/>
          <p:nvPr/>
        </p:nvPicPr>
        <p:blipFill>
          <a:blip r:embed="rId7"/>
          <a:stretch/>
        </p:blipFill>
        <p:spPr>
          <a:xfrm>
            <a:off x="1555560" y="4176000"/>
            <a:ext cx="1324080" cy="1871640"/>
          </a:xfrm>
          <a:prstGeom prst="rect">
            <a:avLst/>
          </a:prstGeom>
          <a:ln>
            <a:noFill/>
          </a:ln>
        </p:spPr>
      </p:pic>
    </p:spTree>
  </p:cSld>
  <p:timing>
    <p:tnLst>
      <p:par>
        <p:cTn id="146" dur="indefinite" restart="never" nodeType="tmRoot">
          <p:childTnLst>
            <p:seq>
              <p:cTn id="147" dur="indefinite" nodeType="mainSeq">
                <p:childTnLst>
                  <p:par>
                    <p:cTn id="148" fill="hold">
                      <p:stCondLst>
                        <p:cond delay="0"/>
                      </p:stCondLst>
                      <p:childTnLst>
                        <p:par>
                          <p:cTn id="149" fill="hold">
                            <p:stCondLst>
                              <p:cond delay="0"/>
                            </p:stCondLst>
                            <p:childTnLst>
                              <p:par>
                                <p:cTn id="150" nodeType="afterEffect" fill="hold" presetClass="entr" presetID="10">
                                  <p:stCondLst>
                                    <p:cond delay="0"/>
                                  </p:stCondLst>
                                  <p:childTnLst>
                                    <p:set>
                                      <p:cBhvr>
                                        <p:cTn id="151" dur="1" fill="hold">
                                          <p:stCondLst>
                                            <p:cond delay="0"/>
                                          </p:stCondLst>
                                        </p:cTn>
                                        <p:tgtEl>
                                          <p:spTgt spid="196"/>
                                        </p:tgtEl>
                                        <p:attrNameLst>
                                          <p:attrName>style.visibility</p:attrName>
                                        </p:attrNameLst>
                                      </p:cBhvr>
                                      <p:to>
                                        <p:strVal val="visible"/>
                                      </p:to>
                                    </p:set>
                                    <p:animEffect filter="fade" transition="in">
                                      <p:cBhvr additive="repl">
                                        <p:cTn id="152" dur="2000"/>
                                        <p:tgtEl>
                                          <p:spTgt spid="1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 descr=""/>
          <p:cNvPicPr/>
          <p:nvPr/>
        </p:nvPicPr>
        <p:blipFill>
          <a:blip r:embed="rId1"/>
          <a:stretch/>
        </p:blipFill>
        <p:spPr>
          <a:xfrm>
            <a:off x="417960" y="284760"/>
            <a:ext cx="1885680" cy="2666880"/>
          </a:xfrm>
          <a:prstGeom prst="rect">
            <a:avLst/>
          </a:prstGeom>
          <a:ln>
            <a:noFill/>
          </a:ln>
        </p:spPr>
      </p:pic>
      <p:pic>
        <p:nvPicPr>
          <p:cNvPr id="205" name="" descr=""/>
          <p:cNvPicPr/>
          <p:nvPr/>
        </p:nvPicPr>
        <p:blipFill>
          <a:blip r:embed="rId2"/>
          <a:stretch/>
        </p:blipFill>
        <p:spPr>
          <a:xfrm>
            <a:off x="2775240" y="360000"/>
            <a:ext cx="1783080" cy="2519640"/>
          </a:xfrm>
          <a:prstGeom prst="rect">
            <a:avLst/>
          </a:prstGeom>
          <a:ln>
            <a:noFill/>
          </a:ln>
        </p:spPr>
      </p:pic>
      <p:pic>
        <p:nvPicPr>
          <p:cNvPr id="206" name="" descr=""/>
          <p:cNvPicPr/>
          <p:nvPr/>
        </p:nvPicPr>
        <p:blipFill>
          <a:blip r:embed="rId3"/>
          <a:stretch/>
        </p:blipFill>
        <p:spPr>
          <a:xfrm>
            <a:off x="5034960" y="356760"/>
            <a:ext cx="1732680" cy="2450880"/>
          </a:xfrm>
          <a:prstGeom prst="rect">
            <a:avLst/>
          </a:prstGeom>
          <a:ln>
            <a:noFill/>
          </a:ln>
        </p:spPr>
      </p:pic>
      <p:pic>
        <p:nvPicPr>
          <p:cNvPr id="207" name="" descr=""/>
          <p:cNvPicPr/>
          <p:nvPr/>
        </p:nvPicPr>
        <p:blipFill>
          <a:blip r:embed="rId4"/>
          <a:stretch/>
        </p:blipFill>
        <p:spPr>
          <a:xfrm>
            <a:off x="7145280" y="360000"/>
            <a:ext cx="1782360" cy="2447640"/>
          </a:xfrm>
          <a:prstGeom prst="rect">
            <a:avLst/>
          </a:prstGeom>
          <a:ln>
            <a:noFill/>
          </a:ln>
        </p:spPr>
      </p:pic>
      <p:pic>
        <p:nvPicPr>
          <p:cNvPr id="208" name="" descr=""/>
          <p:cNvPicPr/>
          <p:nvPr/>
        </p:nvPicPr>
        <p:blipFill>
          <a:blip r:embed="rId5"/>
          <a:stretch/>
        </p:blipFill>
        <p:spPr>
          <a:xfrm>
            <a:off x="7012440" y="3308760"/>
            <a:ext cx="1987200" cy="2810880"/>
          </a:xfrm>
          <a:prstGeom prst="rect">
            <a:avLst/>
          </a:prstGeom>
          <a:ln>
            <a:noFill/>
          </a:ln>
        </p:spPr>
      </p:pic>
      <p:pic>
        <p:nvPicPr>
          <p:cNvPr id="209" name="" descr=""/>
          <p:cNvPicPr/>
          <p:nvPr/>
        </p:nvPicPr>
        <p:blipFill>
          <a:blip r:embed="rId6"/>
          <a:stretch/>
        </p:blipFill>
        <p:spPr>
          <a:xfrm>
            <a:off x="4708440" y="3308760"/>
            <a:ext cx="1987200" cy="2810880"/>
          </a:xfrm>
          <a:prstGeom prst="rect">
            <a:avLst/>
          </a:prstGeom>
          <a:ln>
            <a:noFill/>
          </a:ln>
        </p:spPr>
      </p:pic>
      <p:pic>
        <p:nvPicPr>
          <p:cNvPr id="210" name="" descr=""/>
          <p:cNvPicPr/>
          <p:nvPr/>
        </p:nvPicPr>
        <p:blipFill>
          <a:blip r:embed="rId7"/>
          <a:stretch/>
        </p:blipFill>
        <p:spPr>
          <a:xfrm>
            <a:off x="2383560" y="3385440"/>
            <a:ext cx="1934640" cy="2735640"/>
          </a:xfrm>
          <a:prstGeom prst="rect">
            <a:avLst/>
          </a:prstGeom>
          <a:ln>
            <a:noFill/>
          </a:ln>
        </p:spPr>
      </p:pic>
      <p:pic>
        <p:nvPicPr>
          <p:cNvPr id="211" name="" descr=""/>
          <p:cNvPicPr/>
          <p:nvPr/>
        </p:nvPicPr>
        <p:blipFill>
          <a:blip r:embed="rId8"/>
          <a:stretch/>
        </p:blipFill>
        <p:spPr>
          <a:xfrm>
            <a:off x="216000" y="3384000"/>
            <a:ext cx="1883880" cy="2663640"/>
          </a:xfrm>
          <a:prstGeom prst="rect">
            <a:avLst/>
          </a:prstGeom>
          <a:ln>
            <a:noFill/>
          </a:ln>
        </p:spPr>
      </p:pic>
    </p:spTree>
  </p:cSld>
  <p:timing>
    <p:tnLst>
      <p:par>
        <p:cTn id="153" dur="indefinite" restart="never" nodeType="tmRoot">
          <p:childTnLst>
            <p:seq>
              <p:cTn id="154"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357120" y="260640"/>
            <a:ext cx="8400240" cy="2453400"/>
          </a:xfrm>
          <a:prstGeom prst="rect">
            <a:avLst/>
          </a:prstGeom>
          <a:noFill/>
          <a:ln>
            <a:noFill/>
          </a:ln>
        </p:spPr>
        <p:style>
          <a:lnRef idx="0"/>
          <a:fillRef idx="0"/>
          <a:effectRef idx="0"/>
          <a:fontRef idx="minor"/>
        </p:style>
        <p:txBody>
          <a:bodyPr lIns="90000" rIns="90000" tIns="45000" bIns="45000"/>
          <a:p>
            <a:pPr algn="ctr">
              <a:lnSpc>
                <a:spcPct val="100000"/>
              </a:lnSpc>
              <a:spcBef>
                <a:spcPts val="479"/>
              </a:spcBef>
            </a:pPr>
            <a:r>
              <a:rPr b="0" lang="ru-RU" sz="2400" spc="-1" strike="noStrike">
                <a:solidFill>
                  <a:srgbClr val="000000"/>
                </a:solidFill>
                <a:latin typeface="Times New Roman"/>
              </a:rPr>
              <a:t>        </a:t>
            </a:r>
            <a:r>
              <a:rPr b="0" lang="ru-RU" sz="2400" spc="-1" strike="noStrike">
                <a:solidFill>
                  <a:srgbClr val="000000"/>
                </a:solidFill>
                <a:latin typeface="Times New Roman"/>
              </a:rPr>
              <a:t>Работа – это праздник и мы прекрасно понимаем:                если задать празднику правильный настрой и ритм, то все получится. И тогда совершенно не важно какие мы: молодые и беззаботные или солидные, уже состоявшиеся люди – все равны и делаем одно общее дело – ведем за собой в сказочный мир детства, ведем  в детский сад «Сказка»</a:t>
            </a:r>
            <a:endParaRPr b="0" lang="ru-RU" sz="2400" spc="-1" strike="noStrike">
              <a:latin typeface="Arial"/>
            </a:endParaRPr>
          </a:p>
        </p:txBody>
      </p:sp>
      <p:pic>
        <p:nvPicPr>
          <p:cNvPr id="213" name="" descr=""/>
          <p:cNvPicPr/>
          <p:nvPr/>
        </p:nvPicPr>
        <p:blipFill>
          <a:blip r:embed="rId1"/>
          <a:stretch/>
        </p:blipFill>
        <p:spPr>
          <a:xfrm rot="19599600">
            <a:off x="495720" y="2845080"/>
            <a:ext cx="1744200" cy="2326680"/>
          </a:xfrm>
          <a:prstGeom prst="rect">
            <a:avLst/>
          </a:prstGeom>
          <a:ln>
            <a:noFill/>
          </a:ln>
        </p:spPr>
      </p:pic>
      <p:pic>
        <p:nvPicPr>
          <p:cNvPr id="214" name="" descr=""/>
          <p:cNvPicPr/>
          <p:nvPr/>
        </p:nvPicPr>
        <p:blipFill>
          <a:blip r:embed="rId2"/>
          <a:stretch/>
        </p:blipFill>
        <p:spPr>
          <a:xfrm rot="1666200">
            <a:off x="6010560" y="3246120"/>
            <a:ext cx="2804400" cy="2104200"/>
          </a:xfrm>
          <a:prstGeom prst="rect">
            <a:avLst/>
          </a:prstGeom>
          <a:ln>
            <a:noFill/>
          </a:ln>
        </p:spPr>
      </p:pic>
      <p:pic>
        <p:nvPicPr>
          <p:cNvPr id="215" name="" descr=""/>
          <p:cNvPicPr/>
          <p:nvPr/>
        </p:nvPicPr>
        <p:blipFill>
          <a:blip r:embed="rId3"/>
          <a:stretch/>
        </p:blipFill>
        <p:spPr>
          <a:xfrm>
            <a:off x="2472120" y="4032000"/>
            <a:ext cx="3359880" cy="2520000"/>
          </a:xfrm>
          <a:prstGeom prst="rect">
            <a:avLst/>
          </a:prstGeom>
          <a:ln>
            <a:noFill/>
          </a:ln>
        </p:spPr>
      </p:pic>
    </p:spTree>
  </p:cSld>
  <p:timing>
    <p:tnLst>
      <p:par>
        <p:cTn id="155" dur="indefinite" restart="never" nodeType="tmRoot">
          <p:childTnLst>
            <p:seq>
              <p:cTn id="156" nodeType="mainSeq">
                <p:childTnLst>
                  <p:par>
                    <p:cTn id="157" fill="freeze">
                      <p:stCondLst>
                        <p:cond delay="0"/>
                      </p:stCondLst>
                      <p:childTnLst>
                        <p:par>
                          <p:cTn id="158" fill="freeze">
                            <p:stCondLst>
                              <p:cond delay="0"/>
                            </p:stCondLst>
                            <p:childTnLst>
                              <p:par>
                                <p:cTn id="159" nodeType="withEffect" fill="hold" presetClass="entr" presetID="10">
                                  <p:stCondLst>
                                    <p:cond delay="0"/>
                                  </p:stCondLst>
                                  <p:childTnLst>
                                    <p:set>
                                      <p:cBhvr>
                                        <p:cTn id="160" dur="1" fill="hold">
                                          <p:stCondLst>
                                            <p:cond delay="0"/>
                                          </p:stCondLst>
                                        </p:cTn>
                                        <p:tgtEl>
                                          <p:spTgt spid="212">
                                            <p:txEl>
                                              <p:pRg st="0" end="342"/>
                                            </p:txEl>
                                          </p:spTgt>
                                        </p:tgtEl>
                                        <p:attrNameLst>
                                          <p:attrName>style.visibility</p:attrName>
                                        </p:attrNameLst>
                                      </p:cBhvr>
                                      <p:to>
                                        <p:strVal val="visible"/>
                                      </p:to>
                                    </p:set>
                                    <p:animEffect filter="fade" transition="in">
                                      <p:cBhvr additive="repl">
                                        <p:cTn id="161" dur="2000"/>
                                        <p:tgtEl>
                                          <p:spTgt spid="212">
                                            <p:txEl>
                                              <p:pRg st="0" end="3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0" y="404640"/>
            <a:ext cx="9000360" cy="572076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561"/>
              </a:spcBef>
            </a:pPr>
            <a:r>
              <a:rPr b="0" lang="ru-RU" sz="2400" spc="-1" strike="noStrike">
                <a:solidFill>
                  <a:srgbClr val="000000"/>
                </a:solidFill>
                <a:latin typeface="Times New Roman"/>
              </a:rPr>
              <a:t>Ценность любой организации – это люди, которые в ней работают. </a:t>
            </a:r>
            <a:r>
              <a:rPr b="1" i="1" lang="ru-RU" sz="2800" spc="-1" strike="noStrike">
                <a:solidFill>
                  <a:srgbClr val="000000"/>
                </a:solidFill>
                <a:latin typeface="Times New Roman"/>
              </a:rPr>
              <a:t>Это наши замечательные педагоги!</a:t>
            </a:r>
            <a:endParaRPr b="0" lang="ru-RU" sz="2800" spc="-1" strike="noStrike">
              <a:latin typeface="Arial"/>
            </a:endParaRPr>
          </a:p>
        </p:txBody>
      </p:sp>
      <p:pic>
        <p:nvPicPr>
          <p:cNvPr id="217" name="" descr=""/>
          <p:cNvPicPr/>
          <p:nvPr/>
        </p:nvPicPr>
        <p:blipFill>
          <a:blip r:embed="rId1"/>
          <a:stretch/>
        </p:blipFill>
        <p:spPr>
          <a:xfrm rot="20448000">
            <a:off x="360000" y="1584000"/>
            <a:ext cx="1584000" cy="2111760"/>
          </a:xfrm>
          <a:prstGeom prst="rect">
            <a:avLst/>
          </a:prstGeom>
          <a:ln>
            <a:noFill/>
          </a:ln>
        </p:spPr>
      </p:pic>
      <p:pic>
        <p:nvPicPr>
          <p:cNvPr id="218" name="" descr=""/>
          <p:cNvPicPr/>
          <p:nvPr/>
        </p:nvPicPr>
        <p:blipFill>
          <a:blip r:embed="rId2"/>
          <a:stretch/>
        </p:blipFill>
        <p:spPr>
          <a:xfrm rot="867600">
            <a:off x="2269440" y="1683720"/>
            <a:ext cx="1656720" cy="2209320"/>
          </a:xfrm>
          <a:prstGeom prst="rect">
            <a:avLst/>
          </a:prstGeom>
          <a:ln>
            <a:noFill/>
          </a:ln>
        </p:spPr>
      </p:pic>
      <p:pic>
        <p:nvPicPr>
          <p:cNvPr id="219" name="" descr=""/>
          <p:cNvPicPr/>
          <p:nvPr/>
        </p:nvPicPr>
        <p:blipFill>
          <a:blip r:embed="rId3"/>
          <a:stretch/>
        </p:blipFill>
        <p:spPr>
          <a:xfrm rot="20817600">
            <a:off x="4821480" y="1531440"/>
            <a:ext cx="1711080" cy="2281320"/>
          </a:xfrm>
          <a:prstGeom prst="rect">
            <a:avLst/>
          </a:prstGeom>
          <a:ln>
            <a:noFill/>
          </a:ln>
        </p:spPr>
      </p:pic>
      <p:pic>
        <p:nvPicPr>
          <p:cNvPr id="220" name="" descr=""/>
          <p:cNvPicPr/>
          <p:nvPr/>
        </p:nvPicPr>
        <p:blipFill>
          <a:blip r:embed="rId4"/>
          <a:stretch/>
        </p:blipFill>
        <p:spPr>
          <a:xfrm rot="1059000">
            <a:off x="6820200" y="1591200"/>
            <a:ext cx="1836000" cy="2448000"/>
          </a:xfrm>
          <a:prstGeom prst="rect">
            <a:avLst/>
          </a:prstGeom>
          <a:ln>
            <a:noFill/>
          </a:ln>
        </p:spPr>
      </p:pic>
      <p:pic>
        <p:nvPicPr>
          <p:cNvPr id="221" name="" descr=""/>
          <p:cNvPicPr/>
          <p:nvPr/>
        </p:nvPicPr>
        <p:blipFill>
          <a:blip r:embed="rId5"/>
          <a:stretch/>
        </p:blipFill>
        <p:spPr>
          <a:xfrm rot="19924200">
            <a:off x="95760" y="4747320"/>
            <a:ext cx="2446560" cy="1632600"/>
          </a:xfrm>
          <a:prstGeom prst="rect">
            <a:avLst/>
          </a:prstGeom>
          <a:ln>
            <a:noFill/>
          </a:ln>
        </p:spPr>
      </p:pic>
      <p:pic>
        <p:nvPicPr>
          <p:cNvPr id="222" name="" descr=""/>
          <p:cNvPicPr/>
          <p:nvPr/>
        </p:nvPicPr>
        <p:blipFill>
          <a:blip r:embed="rId6"/>
          <a:stretch/>
        </p:blipFill>
        <p:spPr>
          <a:xfrm rot="1170600">
            <a:off x="2458440" y="4516920"/>
            <a:ext cx="2354040" cy="1764720"/>
          </a:xfrm>
          <a:prstGeom prst="rect">
            <a:avLst/>
          </a:prstGeom>
          <a:ln>
            <a:noFill/>
          </a:ln>
        </p:spPr>
      </p:pic>
      <p:pic>
        <p:nvPicPr>
          <p:cNvPr id="223" name="" descr=""/>
          <p:cNvPicPr/>
          <p:nvPr/>
        </p:nvPicPr>
        <p:blipFill>
          <a:blip r:embed="rId7"/>
          <a:stretch/>
        </p:blipFill>
        <p:spPr>
          <a:xfrm rot="20614800">
            <a:off x="4868280" y="4622760"/>
            <a:ext cx="2202120" cy="1651320"/>
          </a:xfrm>
          <a:prstGeom prst="rect">
            <a:avLst/>
          </a:prstGeom>
          <a:ln>
            <a:noFill/>
          </a:ln>
        </p:spPr>
      </p:pic>
      <p:pic>
        <p:nvPicPr>
          <p:cNvPr id="224" name="" descr=""/>
          <p:cNvPicPr/>
          <p:nvPr/>
        </p:nvPicPr>
        <p:blipFill>
          <a:blip r:embed="rId8"/>
          <a:stretch/>
        </p:blipFill>
        <p:spPr>
          <a:xfrm rot="1230600">
            <a:off x="6744240" y="4668120"/>
            <a:ext cx="2160000" cy="1758600"/>
          </a:xfrm>
          <a:prstGeom prst="rect">
            <a:avLst/>
          </a:prstGeom>
          <a:ln>
            <a:noFill/>
          </a:ln>
        </p:spPr>
      </p:pic>
    </p:spTree>
  </p:cSld>
  <p:timing>
    <p:tnLst>
      <p:par>
        <p:cTn id="162" dur="indefinite" restart="never" nodeType="tmRoot">
          <p:childTnLst>
            <p:seq>
              <p:cTn id="163" nodeType="mainSeq">
                <p:childTnLst>
                  <p:par>
                    <p:cTn id="164" fill="freeze">
                      <p:stCondLst>
                        <p:cond delay="0"/>
                      </p:stCondLst>
                      <p:childTnLst>
                        <p:par>
                          <p:cTn id="165" fill="freeze">
                            <p:stCondLst>
                              <p:cond delay="0"/>
                            </p:stCondLst>
                            <p:childTnLst>
                              <p:par>
                                <p:cTn id="166" nodeType="afterEffect" fill="hold" presetClass="entr" presetID="10">
                                  <p:stCondLst>
                                    <p:cond delay="0"/>
                                  </p:stCondLst>
                                  <p:childTnLst>
                                    <p:set>
                                      <p:cBhvr>
                                        <p:cTn id="167" dur="1" fill="hold">
                                          <p:stCondLst>
                                            <p:cond delay="0"/>
                                          </p:stCondLst>
                                        </p:cTn>
                                        <p:tgtEl>
                                          <p:spTgt spid="216">
                                            <p:txEl>
                                              <p:pRg st="0" end="96"/>
                                            </p:txEl>
                                          </p:spTgt>
                                        </p:tgtEl>
                                        <p:attrNameLst>
                                          <p:attrName>style.visibility</p:attrName>
                                        </p:attrNameLst>
                                      </p:cBhvr>
                                      <p:to>
                                        <p:strVal val="visible"/>
                                      </p:to>
                                    </p:set>
                                    <p:animEffect filter="fade" transition="in">
                                      <p:cBhvr additive="repl">
                                        <p:cTn id="168" dur="2000"/>
                                        <p:tgtEl>
                                          <p:spTgt spid="216">
                                            <p:txEl>
                                              <p:pRg st="0" end="9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792000" y="-68760"/>
            <a:ext cx="7992000" cy="3596040"/>
          </a:xfrm>
          <a:prstGeom prst="rect">
            <a:avLst/>
          </a:prstGeom>
          <a:noFill/>
          <a:ln>
            <a:noFill/>
          </a:ln>
        </p:spPr>
        <p:style>
          <a:lnRef idx="0"/>
          <a:fillRef idx="0"/>
          <a:effectRef idx="0"/>
          <a:fontRef idx="minor"/>
        </p:style>
        <p:txBody>
          <a:bodyPr anchor="ctr"/>
          <a:p>
            <a:pPr>
              <a:lnSpc>
                <a:spcPct val="150000"/>
              </a:lnSpc>
            </a:pPr>
            <a:r>
              <a:rPr b="1" lang="ru-RU" sz="2000" spc="-1" strike="noStrike">
                <a:solidFill>
                  <a:srgbClr val="000000"/>
                </a:solidFill>
                <a:latin typeface="Times New Roman"/>
                <a:ea typeface="SimSun"/>
              </a:rPr>
              <a:t>                 </a:t>
            </a:r>
            <a:r>
              <a:rPr b="1" lang="ru-RU" sz="2000" spc="-1" strike="noStrike">
                <a:solidFill>
                  <a:srgbClr val="000000"/>
                </a:solidFill>
                <a:latin typeface="Times New Roman"/>
                <a:ea typeface="SimSun"/>
              </a:rPr>
              <a:t>Образовательный уровень педагогов </a:t>
            </a:r>
            <a:endParaRPr b="0" lang="ru-RU" sz="2000" spc="-1" strike="noStrike">
              <a:latin typeface="Arial"/>
            </a:endParaRPr>
          </a:p>
          <a:p>
            <a:pPr>
              <a:lnSpc>
                <a:spcPct val="150000"/>
              </a:lnSpc>
            </a:pPr>
            <a:r>
              <a:rPr b="0" lang="ru-RU" sz="2000" spc="-1" strike="noStrike">
                <a:solidFill>
                  <a:srgbClr val="000000"/>
                </a:solidFill>
                <a:latin typeface="Times New Roman"/>
                <a:ea typeface="SimSun"/>
              </a:rPr>
              <a:t>В 2022 учебном году в учреждении работало 16 педагогов, из них 14 (82 %) имеют</a:t>
            </a:r>
            <a:endParaRPr b="0" lang="ru-RU" sz="2000" spc="-1" strike="noStrike">
              <a:latin typeface="Arial"/>
            </a:endParaRPr>
          </a:p>
          <a:p>
            <a:pPr>
              <a:lnSpc>
                <a:spcPct val="150000"/>
              </a:lnSpc>
            </a:pPr>
            <a:r>
              <a:rPr b="0" lang="ru-RU" sz="2000" spc="-1" strike="noStrike">
                <a:solidFill>
                  <a:srgbClr val="000000"/>
                </a:solidFill>
                <a:latin typeface="Times New Roman"/>
                <a:ea typeface="SimSun"/>
              </a:rPr>
              <a:t> </a:t>
            </a:r>
            <a:r>
              <a:rPr b="0" lang="ru-RU" sz="2000" spc="-1" strike="noStrike">
                <a:solidFill>
                  <a:srgbClr val="000000"/>
                </a:solidFill>
                <a:latin typeface="Times New Roman"/>
                <a:ea typeface="SimSun"/>
              </a:rPr>
              <a:t>высшее образование, 3 педагога (18 %) – среднее специальное образование.</a:t>
            </a:r>
            <a:endParaRPr b="0" lang="ru-RU" sz="2000" spc="-1" strike="noStrike">
              <a:latin typeface="Arial"/>
            </a:endParaRPr>
          </a:p>
          <a:p>
            <a:pPr>
              <a:lnSpc>
                <a:spcPct val="150000"/>
              </a:lnSpc>
            </a:pPr>
            <a:r>
              <a:rPr b="0" i="1" lang="ru-RU" sz="2000" spc="-1" strike="noStrike">
                <a:solidFill>
                  <a:srgbClr val="000000"/>
                </a:solidFill>
                <a:latin typeface="Times New Roman"/>
                <a:ea typeface="SimSun"/>
              </a:rPr>
              <a:t>Квалификационный уровень педагогов по категориям детского сада представлен в таблице:</a:t>
            </a:r>
            <a:endParaRPr b="0" lang="ru-RU" sz="2000" spc="-1" strike="noStrike">
              <a:latin typeface="Arial"/>
            </a:endParaRPr>
          </a:p>
          <a:p>
            <a:pPr>
              <a:lnSpc>
                <a:spcPct val="150000"/>
              </a:lnSpc>
            </a:pPr>
            <a:endParaRPr b="0" lang="ru-RU" sz="2000" spc="-1" strike="noStrike">
              <a:latin typeface="Arial"/>
            </a:endParaRPr>
          </a:p>
        </p:txBody>
      </p:sp>
      <p:graphicFrame>
        <p:nvGraphicFramePr>
          <p:cNvPr id="226" name="Table 2"/>
          <p:cNvGraphicFramePr/>
          <p:nvPr/>
        </p:nvGraphicFramePr>
        <p:xfrm>
          <a:off x="2232000" y="3384000"/>
          <a:ext cx="5327640" cy="3384000"/>
        </p:xfrm>
        <a:graphic>
          <a:graphicData uri="http://schemas.openxmlformats.org/drawingml/2006/table">
            <a:tbl>
              <a:tblPr/>
              <a:tblGrid>
                <a:gridCol w="2270880"/>
                <a:gridCol w="1520640"/>
                <a:gridCol w="1536480"/>
              </a:tblGrid>
              <a:tr h="1574280">
                <a:tc>
                  <a:txBody>
                    <a:bodyPr lIns="6120" rIns="36000" tIns="0" bIns="0"/>
                    <a:p>
                      <a:pPr algn="ctr">
                        <a:lnSpc>
                          <a:spcPct val="100000"/>
                        </a:lnSpc>
                      </a:pPr>
                      <a:r>
                        <a:rPr b="1" lang="ru-RU" sz="2800" spc="-1" strike="noStrike">
                          <a:solidFill>
                            <a:srgbClr val="00000a"/>
                          </a:solidFill>
                          <a:latin typeface="Times New Roman"/>
                          <a:ea typeface="Times New Roman"/>
                        </a:rPr>
                        <a:t>Категория</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1" lang="ru-RU" sz="2800" spc="-1" strike="noStrike">
                          <a:solidFill>
                            <a:srgbClr val="00000a"/>
                          </a:solidFill>
                          <a:latin typeface="Times New Roman"/>
                          <a:ea typeface="Times New Roman"/>
                        </a:rPr>
                        <a:t>Количество педагогов</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1" lang="ru-RU" sz="2800" spc="-1" strike="noStrike">
                          <a:solidFill>
                            <a:srgbClr val="00000a"/>
                          </a:solidFill>
                          <a:latin typeface="Times New Roman"/>
                          <a:ea typeface="Times New Roman"/>
                        </a:rPr>
                        <a:t>% от общего количества</a:t>
                      </a:r>
                      <a:endParaRPr b="0" lang="ru-RU" sz="2800" spc="-1" strike="noStrike">
                        <a:latin typeface="Arial"/>
                      </a:endParaRPr>
                    </a:p>
                  </a:txBody>
                  <a:tcPr marL="6120" marR="36000">
                    <a:solidFill>
                      <a:srgbClr val="ffffff"/>
                    </a:solidFill>
                  </a:tcPr>
                </a:tc>
              </a:tr>
              <a:tr h="787320">
                <a:tc>
                  <a:txBody>
                    <a:bodyPr lIns="6120" rIns="36000" tIns="0" bIns="0"/>
                    <a:p>
                      <a:pPr>
                        <a:lnSpc>
                          <a:spcPct val="100000"/>
                        </a:lnSpc>
                      </a:pPr>
                      <a:r>
                        <a:rPr b="0" lang="ru-RU" sz="2800" spc="-1" strike="noStrike">
                          <a:solidFill>
                            <a:srgbClr val="000000"/>
                          </a:solidFill>
                          <a:latin typeface="Times New Roman"/>
                          <a:ea typeface="Times New Roman"/>
                        </a:rPr>
                        <a:t>Высшая категория</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Times New Roman"/>
                        </a:rPr>
                        <a:t>  </a:t>
                      </a:r>
                      <a:r>
                        <a:rPr b="0" lang="ru-RU" sz="2800" spc="-1" strike="noStrike">
                          <a:solidFill>
                            <a:srgbClr val="000000"/>
                          </a:solidFill>
                          <a:latin typeface="Times New Roman"/>
                          <a:ea typeface="Times New Roman"/>
                        </a:rPr>
                        <a:t>9                   </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Times New Roman"/>
                        </a:rPr>
                        <a:t>56</a:t>
                      </a:r>
                      <a:endParaRPr b="0" lang="ru-RU" sz="2800" spc="-1" strike="noStrike">
                        <a:latin typeface="Arial"/>
                      </a:endParaRPr>
                    </a:p>
                  </a:txBody>
                  <a:tcPr marL="6120" marR="36000">
                    <a:solidFill>
                      <a:srgbClr val="ffffff"/>
                    </a:solidFill>
                  </a:tcPr>
                </a:tc>
              </a:tr>
              <a:tr h="787320">
                <a:tc>
                  <a:txBody>
                    <a:bodyPr lIns="6120" rIns="36000" tIns="0" bIns="0"/>
                    <a:p>
                      <a:pPr>
                        <a:lnSpc>
                          <a:spcPct val="100000"/>
                        </a:lnSpc>
                      </a:pPr>
                      <a:r>
                        <a:rPr b="0" lang="ru-RU" sz="2800" spc="-1" strike="noStrike">
                          <a:solidFill>
                            <a:srgbClr val="000000"/>
                          </a:solidFill>
                          <a:latin typeface="Times New Roman"/>
                          <a:ea typeface="Times New Roman"/>
                        </a:rPr>
                        <a:t>Первая категория</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Times New Roman"/>
                        </a:rPr>
                        <a:t>6</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Times New Roman"/>
                        </a:rPr>
                        <a:t>37</a:t>
                      </a:r>
                      <a:endParaRPr b="0" lang="ru-RU" sz="2800" spc="-1" strike="noStrike">
                        <a:latin typeface="Arial"/>
                      </a:endParaRPr>
                    </a:p>
                  </a:txBody>
                  <a:tcPr marL="6120" marR="36000">
                    <a:solidFill>
                      <a:srgbClr val="ffffff"/>
                    </a:solidFill>
                  </a:tcPr>
                </a:tc>
              </a:tr>
              <a:tr h="393840">
                <a:tc>
                  <a:txBody>
                    <a:bodyPr lIns="6120" rIns="36000" tIns="0" bIns="0"/>
                    <a:p>
                      <a:pPr>
                        <a:lnSpc>
                          <a:spcPct val="100000"/>
                        </a:lnSpc>
                      </a:pPr>
                      <a:r>
                        <a:rPr b="0" lang="ru-RU" sz="2800" spc="-1" strike="noStrike">
                          <a:solidFill>
                            <a:srgbClr val="000000"/>
                          </a:solidFill>
                          <a:latin typeface="Times New Roman"/>
                          <a:ea typeface="Times New Roman"/>
                        </a:rPr>
                        <a:t>Без категории </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SimSun"/>
                        </a:rPr>
                        <a:t>1</a:t>
                      </a:r>
                      <a:endParaRPr b="0" lang="ru-RU" sz="2800" spc="-1" strike="noStrike">
                        <a:latin typeface="Arial"/>
                      </a:endParaRPr>
                    </a:p>
                  </a:txBody>
                  <a:tcPr marL="6120" marR="36000">
                    <a:solidFill>
                      <a:srgbClr val="ffffff"/>
                    </a:solidFill>
                  </a:tcPr>
                </a:tc>
                <a:tc>
                  <a:txBody>
                    <a:bodyPr lIns="6120" rIns="36000" tIns="0" bIns="0"/>
                    <a:p>
                      <a:pPr algn="ctr">
                        <a:lnSpc>
                          <a:spcPct val="100000"/>
                        </a:lnSpc>
                      </a:pPr>
                      <a:r>
                        <a:rPr b="0" lang="ru-RU" sz="2800" spc="-1" strike="noStrike">
                          <a:solidFill>
                            <a:srgbClr val="000000"/>
                          </a:solidFill>
                          <a:latin typeface="Times New Roman"/>
                          <a:ea typeface="SimSun"/>
                        </a:rPr>
                        <a:t>7</a:t>
                      </a:r>
                      <a:endParaRPr b="0" lang="ru-RU" sz="2800" spc="-1" strike="noStrike">
                        <a:latin typeface="Arial"/>
                      </a:endParaRPr>
                    </a:p>
                  </a:txBody>
                  <a:tcPr marL="6120" marR="36000">
                    <a:solidFill>
                      <a:srgbClr val="ffffff"/>
                    </a:solidFill>
                  </a:tcPr>
                </a:tc>
              </a:tr>
            </a:tbl>
          </a:graphicData>
        </a:graphic>
      </p:graphicFrame>
    </p:spTree>
  </p:cSld>
  <p:timing>
    <p:tnLst>
      <p:par>
        <p:cTn id="169" dur="indefinite" restart="never" nodeType="tmRoot">
          <p:childTnLst>
            <p:seq>
              <p:cTn id="170"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7" name="Table 1"/>
          <p:cNvGraphicFramePr/>
          <p:nvPr/>
        </p:nvGraphicFramePr>
        <p:xfrm>
          <a:off x="1222920" y="183600"/>
          <a:ext cx="6498720" cy="3032640"/>
        </p:xfrm>
        <a:graphic>
          <a:graphicData uri="http://schemas.openxmlformats.org/drawingml/2006/table">
            <a:tbl>
              <a:tblPr/>
              <a:tblGrid>
                <a:gridCol w="1908000"/>
                <a:gridCol w="2286360"/>
                <a:gridCol w="2304360"/>
              </a:tblGrid>
              <a:tr h="933480">
                <a:tc>
                  <a:txBody>
                    <a:bodyPr lIns="90000" rIns="90000"/>
                    <a:p>
                      <a:pPr>
                        <a:lnSpc>
                          <a:spcPct val="100000"/>
                        </a:lnSpc>
                      </a:pPr>
                      <a:r>
                        <a:rPr b="0" i="1" lang="ru-RU" sz="1800" spc="-1" strike="noStrike">
                          <a:solidFill>
                            <a:srgbClr val="000000"/>
                          </a:solidFill>
                          <a:latin typeface="Arial"/>
                          <a:ea typeface="Liberation Serif;Times New Roman"/>
                        </a:rPr>
                        <a:t> </a:t>
                      </a:r>
                      <a:r>
                        <a:rPr b="0" i="1" lang="ru-RU" sz="1800" spc="-1" strike="noStrike">
                          <a:solidFill>
                            <a:srgbClr val="000000"/>
                          </a:solidFill>
                          <a:latin typeface="Arial"/>
                          <a:ea typeface="Liberation Serif;Times New Roman"/>
                        </a:rPr>
                        <a:t>По педагогическому стажу:</a:t>
                      </a:r>
                      <a:endParaRPr b="0" lang="ru-RU" sz="1800" spc="-1" strike="noStrike">
                        <a:latin typeface="Arial"/>
                      </a:endParaRPr>
                    </a:p>
                    <a:p>
                      <a:pPr>
                        <a:lnSpc>
                          <a:spcPct val="100000"/>
                        </a:lnSpc>
                      </a:pPr>
                      <a:endParaRPr b="0" lang="ru-RU" sz="1800" spc="-1" strike="noStrike">
                        <a:latin typeface="Arial"/>
                      </a:endParaRPr>
                    </a:p>
                    <a:p>
                      <a:pPr algn="ctr">
                        <a:lnSpc>
                          <a:spcPct val="100000"/>
                        </a:lnSpc>
                      </a:pPr>
                      <a:r>
                        <a:rPr b="1" lang="ru-RU" sz="1800" spc="-1" strike="noStrike">
                          <a:solidFill>
                            <a:srgbClr val="00000a"/>
                          </a:solidFill>
                          <a:latin typeface="Arial"/>
                          <a:ea typeface="Liberation Serif;Times New Roman"/>
                        </a:rPr>
                        <a:t>Стаж работы</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p>
                      <a:pPr algn="ctr">
                        <a:lnSpc>
                          <a:spcPct val="100000"/>
                        </a:lnSpc>
                      </a:pPr>
                      <a:r>
                        <a:rPr b="1" lang="ru-RU" sz="1800" spc="-1" strike="noStrike">
                          <a:solidFill>
                            <a:srgbClr val="00000a"/>
                          </a:solidFill>
                          <a:latin typeface="Arial"/>
                          <a:ea typeface="DejaVu Sans"/>
                        </a:rPr>
                        <a:t>Количество педагогов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p>
                      <a:pPr algn="ctr">
                        <a:lnSpc>
                          <a:spcPct val="100000"/>
                        </a:lnSpc>
                      </a:pPr>
                      <a:r>
                        <a:rPr b="1" lang="ru-RU" sz="1800" spc="-1" strike="noStrike">
                          <a:solidFill>
                            <a:srgbClr val="00000a"/>
                          </a:solidFill>
                          <a:latin typeface="Arial"/>
                          <a:ea typeface="DejaVu Sans"/>
                        </a:rPr>
                        <a:t>% от общего количества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49920">
                <a:tc>
                  <a:txBody>
                    <a:bodyPr lIns="90000" rIns="90000"/>
                    <a:p>
                      <a:pPr algn="just">
                        <a:lnSpc>
                          <a:spcPct val="100000"/>
                        </a:lnSpc>
                      </a:pPr>
                      <a:r>
                        <a:rPr b="0" lang="ru-RU" sz="1800" spc="-1" strike="noStrike">
                          <a:solidFill>
                            <a:srgbClr val="000000"/>
                          </a:solidFill>
                          <a:latin typeface="Arial"/>
                          <a:ea typeface="DejaVu Sans"/>
                        </a:rPr>
                        <a:t>До 3-х лет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a:txBody>
                    <a:bodyPr lIns="90000" rIns="90000"/>
                    <a:p>
                      <a:pPr algn="just">
                        <a:lnSpc>
                          <a:spcPct val="100000"/>
                        </a:lnSpc>
                      </a:pPr>
                      <a:r>
                        <a:rPr b="0" lang="ru-RU" sz="1800" spc="-1" strike="noStrike">
                          <a:solidFill>
                            <a:srgbClr val="000000"/>
                          </a:solidFill>
                          <a:latin typeface="Arial"/>
                          <a:ea typeface="DejaVu Sans"/>
                        </a:rPr>
                        <a:t>3-5 лет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a:txBody>
                    <a:bodyPr lIns="90000" rIns="90000"/>
                    <a:p>
                      <a:pPr algn="just">
                        <a:lnSpc>
                          <a:spcPct val="100000"/>
                        </a:lnSpc>
                      </a:pPr>
                      <a:r>
                        <a:rPr b="0" lang="ru-RU" sz="1800" spc="-1" strike="noStrike">
                          <a:solidFill>
                            <a:srgbClr val="000000"/>
                          </a:solidFill>
                          <a:latin typeface="Arial"/>
                          <a:ea typeface="DejaVu Sans"/>
                        </a:rPr>
                        <a:t>5-10 лет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a:txBody>
                    <a:bodyPr lIns="90000" rIns="90000"/>
                    <a:p>
                      <a:pPr algn="just">
                        <a:lnSpc>
                          <a:spcPct val="100000"/>
                        </a:lnSpc>
                      </a:pPr>
                      <a:r>
                        <a:rPr b="0" lang="ru-RU" sz="1800" spc="-1" strike="noStrike">
                          <a:solidFill>
                            <a:srgbClr val="000000"/>
                          </a:solidFill>
                          <a:latin typeface="Arial"/>
                          <a:ea typeface="DejaVu Sans"/>
                        </a:rPr>
                        <a:t>10-15 лет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18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a:txBody>
                    <a:bodyPr lIns="90000" rIns="90000"/>
                    <a:p>
                      <a:pPr algn="just">
                        <a:lnSpc>
                          <a:spcPct val="100000"/>
                        </a:lnSpc>
                      </a:pPr>
                      <a:r>
                        <a:rPr b="0" lang="ru-RU" sz="1800" spc="-1" strike="noStrike">
                          <a:solidFill>
                            <a:srgbClr val="000000"/>
                          </a:solidFill>
                          <a:latin typeface="Arial"/>
                          <a:ea typeface="DejaVu Sans"/>
                        </a:rPr>
                        <a:t>15-20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ru-RU" sz="1800" spc="-1" strike="noStrike">
                          <a:solidFill>
                            <a:srgbClr val="000000"/>
                          </a:solidFill>
                          <a:latin typeface="Arial"/>
                          <a:ea typeface="DejaVu Sans"/>
                        </a:rPr>
                        <a:t>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a:txBody>
                    <a:bodyPr lIns="90000" rIns="90000"/>
                    <a:p>
                      <a:pPr algn="just">
                        <a:lnSpc>
                          <a:spcPct val="100000"/>
                        </a:lnSpc>
                      </a:pPr>
                      <a:r>
                        <a:rPr b="0" lang="ru-RU" sz="1800" spc="-1" strike="noStrike">
                          <a:solidFill>
                            <a:srgbClr val="000000"/>
                          </a:solidFill>
                          <a:latin typeface="Arial"/>
                          <a:ea typeface="DejaVu Sans"/>
                        </a:rPr>
                        <a:t>Свыше 20 лет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ru-RU" sz="1800" spc="-1" strike="noStrike">
                          <a:solidFill>
                            <a:srgbClr val="000000"/>
                          </a:solidFill>
                          <a:latin typeface="Arial"/>
                          <a:ea typeface="DejaVu Sans"/>
                        </a:rPr>
                        <a:t>37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pic>
        <p:nvPicPr>
          <p:cNvPr id="228" name="Рисунок 220" descr=""/>
          <p:cNvPicPr/>
          <p:nvPr/>
        </p:nvPicPr>
        <p:blipFill>
          <a:blip r:embed="rId1"/>
          <a:stretch/>
        </p:blipFill>
        <p:spPr>
          <a:xfrm>
            <a:off x="2154240" y="3566880"/>
            <a:ext cx="4327200" cy="3246840"/>
          </a:xfrm>
          <a:prstGeom prst="rect">
            <a:avLst/>
          </a:prstGeom>
          <a:ln>
            <a:noFill/>
          </a:ln>
        </p:spPr>
      </p:pic>
    </p:spTree>
  </p:cSld>
  <p:timing>
    <p:tnLst>
      <p:par>
        <p:cTn id="171" dur="indefinite" restart="never" nodeType="tmRoot">
          <p:childTnLst>
            <p:seq>
              <p:cTn id="172"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457200" y="274680"/>
            <a:ext cx="7786440" cy="6332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ru-RU" sz="4400" spc="-1" strike="noStrike">
                <a:solidFill>
                  <a:srgbClr val="000000"/>
                </a:solidFill>
                <a:latin typeface="Times New Roman"/>
              </a:rPr>
              <a:t>         </a:t>
            </a:r>
            <a:endParaRPr b="0" lang="ru-RU" sz="4400" spc="-1" strike="noStrike">
              <a:latin typeface="Arial"/>
            </a:endParaRPr>
          </a:p>
          <a:p>
            <a:pPr algn="ctr">
              <a:lnSpc>
                <a:spcPct val="100000"/>
              </a:lnSpc>
            </a:pPr>
            <a:r>
              <a:rPr b="0" lang="ru-RU" sz="4400" spc="-1" strike="noStrike">
                <a:solidFill>
                  <a:srgbClr val="000000"/>
                </a:solidFill>
                <a:latin typeface="Times New Roman"/>
              </a:rPr>
              <a:t>        </a:t>
            </a:r>
            <a:r>
              <a:rPr b="1" lang="ru-RU" sz="9600" spc="-1" strike="noStrike">
                <a:solidFill>
                  <a:srgbClr val="000000"/>
                </a:solidFill>
                <a:latin typeface="Times New Roman"/>
              </a:rPr>
              <a:t>Нам есть чем гордиться!</a:t>
            </a:r>
            <a:endParaRPr b="0" lang="ru-RU" sz="9600" spc="-1" strike="noStrike">
              <a:latin typeface="Arial"/>
            </a:endParaRPr>
          </a:p>
          <a:p>
            <a:pPr algn="ctr">
              <a:lnSpc>
                <a:spcPct val="100000"/>
              </a:lnSpc>
            </a:pPr>
            <a:endParaRPr b="0" lang="ru-RU" sz="9600" spc="-1" strike="noStrike">
              <a:latin typeface="Arial"/>
            </a:endParaRPr>
          </a:p>
        </p:txBody>
      </p:sp>
      <p:sp>
        <p:nvSpPr>
          <p:cNvPr id="230" name="CustomShape 2"/>
          <p:cNvSpPr/>
          <p:nvPr/>
        </p:nvSpPr>
        <p:spPr>
          <a:xfrm>
            <a:off x="457200" y="908640"/>
            <a:ext cx="8434440" cy="1799640"/>
          </a:xfrm>
          <a:prstGeom prst="rect">
            <a:avLst/>
          </a:prstGeom>
          <a:noFill/>
          <a:ln>
            <a:noFill/>
          </a:ln>
        </p:spPr>
        <p:style>
          <a:lnRef idx="0"/>
          <a:fillRef idx="0"/>
          <a:effectRef idx="0"/>
          <a:fontRef idx="minor"/>
        </p:style>
      </p:sp>
      <p:sp>
        <p:nvSpPr>
          <p:cNvPr id="231" name="CustomShape 3"/>
          <p:cNvSpPr/>
          <p:nvPr/>
        </p:nvSpPr>
        <p:spPr>
          <a:xfrm>
            <a:off x="936000" y="0"/>
            <a:ext cx="7955640" cy="1440000"/>
          </a:xfrm>
          <a:prstGeom prst="rect">
            <a:avLst/>
          </a:prstGeom>
          <a:noFill/>
          <a:ln>
            <a:noFill/>
          </a:ln>
        </p:spPr>
        <p:style>
          <a:lnRef idx="0"/>
          <a:fillRef idx="0"/>
          <a:effectRef idx="0"/>
          <a:fontRef idx="minor"/>
        </p:style>
        <p:txBody>
          <a:bodyPr lIns="90000" rIns="90000" tIns="45000" bIns="45000"/>
          <a:p>
            <a:pPr algn="ctr">
              <a:lnSpc>
                <a:spcPct val="100000"/>
              </a:lnSpc>
              <a:spcBef>
                <a:spcPts val="1191"/>
              </a:spcBef>
              <a:spcAft>
                <a:spcPts val="992"/>
              </a:spcAft>
            </a:pPr>
            <a:endParaRPr b="0" lang="ru-RU" sz="1800" spc="-1" strike="noStrike">
              <a:latin typeface="Arial"/>
            </a:endParaRPr>
          </a:p>
          <a:p>
            <a:pPr algn="ctr">
              <a:lnSpc>
                <a:spcPct val="100000"/>
              </a:lnSpc>
              <a:spcBef>
                <a:spcPts val="1191"/>
              </a:spcBef>
              <a:spcAft>
                <a:spcPts val="992"/>
              </a:spcAft>
            </a:pPr>
            <a:endParaRPr b="0" lang="ru-RU" sz="1800" spc="-1" strike="noStrike">
              <a:latin typeface="Arial"/>
            </a:endParaRPr>
          </a:p>
          <a:p>
            <a:pPr algn="ctr">
              <a:lnSpc>
                <a:spcPct val="100000"/>
              </a:lnSpc>
              <a:spcBef>
                <a:spcPts val="1191"/>
              </a:spcBef>
              <a:spcAft>
                <a:spcPts val="992"/>
              </a:spcAft>
            </a:pPr>
            <a:r>
              <a:rPr b="1" lang="ru-RU" sz="2200" spc="-1" strike="noStrike">
                <a:solidFill>
                  <a:srgbClr val="ce181e"/>
                </a:solidFill>
                <a:latin typeface="Times New Roman"/>
                <a:ea typeface="DejaVu Sans"/>
              </a:rPr>
              <a:t>Результативность образовательной деятельности</a:t>
            </a:r>
            <a:endParaRPr b="0" lang="ru-RU" sz="2200" spc="-1" strike="noStrike">
              <a:latin typeface="Arial"/>
            </a:endParaRPr>
          </a:p>
          <a:p>
            <a:pPr algn="ctr">
              <a:lnSpc>
                <a:spcPct val="100000"/>
              </a:lnSpc>
            </a:pPr>
            <a:r>
              <a:rPr b="1" i="1" lang="ru-RU" sz="2600" spc="-1" strike="noStrike">
                <a:solidFill>
                  <a:srgbClr val="000000"/>
                </a:solidFill>
                <a:latin typeface="Times New Roman"/>
                <a:ea typeface="DejaVu Sans"/>
              </a:rPr>
              <a:t>Анализируя работу по формированию готовности детей к школьному обучению, можно отметить, что выпускники нашего ДОУ в большинстве случаев к школе готовы. У детей развиты необходимые интегративные качества, необходимые для поступления в школу. В большинстве случаев освоены навыки учебной деятельности, сформировано положительное отношение к учению в школе.</a:t>
            </a:r>
            <a:endParaRPr b="0" lang="ru-RU" sz="2600" spc="-1" strike="noStrike">
              <a:latin typeface="Arial"/>
            </a:endParaRPr>
          </a:p>
          <a:p>
            <a:pPr algn="ctr">
              <a:lnSpc>
                <a:spcPct val="100000"/>
              </a:lnSpc>
            </a:pPr>
            <a:endParaRPr b="0" lang="ru-RU" sz="2600" spc="-1" strike="noStrike">
              <a:latin typeface="Arial"/>
            </a:endParaRPr>
          </a:p>
        </p:txBody>
      </p:sp>
    </p:spTree>
  </p:cSld>
  <p:timing>
    <p:tnLst>
      <p:par>
        <p:cTn id="173" dur="indefinite" restart="never" nodeType="tmRoot">
          <p:childTnLst>
            <p:seq>
              <p:cTn id="174" dur="indefinite" nodeType="mainSeq">
                <p:childTnLst>
                  <p:par>
                    <p:cTn id="175" fill="hold">
                      <p:stCondLst>
                        <p:cond delay="0"/>
                      </p:stCondLst>
                      <p:childTnLst>
                        <p:par>
                          <p:cTn id="176" fill="hold">
                            <p:stCondLst>
                              <p:cond delay="0"/>
                            </p:stCondLst>
                            <p:childTnLst>
                              <p:par>
                                <p:cTn id="177" nodeType="afterEffect" fill="hold" presetClass="entr" presetID="10">
                                  <p:stCondLst>
                                    <p:cond delay="0"/>
                                  </p:stCondLst>
                                  <p:childTnLst>
                                    <p:set>
                                      <p:cBhvr>
                                        <p:cTn id="178" dur="1" fill="hold">
                                          <p:stCondLst>
                                            <p:cond delay="0"/>
                                          </p:stCondLst>
                                        </p:cTn>
                                        <p:tgtEl>
                                          <p:spTgt spid="229"/>
                                        </p:tgtEl>
                                        <p:attrNameLst>
                                          <p:attrName>style.visibility</p:attrName>
                                        </p:attrNameLst>
                                      </p:cBhvr>
                                      <p:to>
                                        <p:strVal val="visible"/>
                                      </p:to>
                                    </p:set>
                                    <p:animEffect filter="fade" transition="in">
                                      <p:cBhvr additive="repl">
                                        <p:cTn id="179" dur="2000"/>
                                        <p:tgtEl>
                                          <p:spTgt spid="229"/>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0">
                                  <p:stCondLst>
                                    <p:cond delay="0"/>
                                  </p:stCondLst>
                                  <p:childTnLst>
                                    <p:set>
                                      <p:cBhvr>
                                        <p:cTn id="183" dur="1" fill="hold">
                                          <p:stCondLst>
                                            <p:cond delay="0"/>
                                          </p:stCondLst>
                                        </p:cTn>
                                        <p:tgtEl>
                                          <p:spTgt spid="230">
                                            <p:txEl>
                                              <p:pRg st="0" end="1"/>
                                            </p:txEl>
                                          </p:spTgt>
                                        </p:tgtEl>
                                        <p:attrNameLst>
                                          <p:attrName>style.visibility</p:attrName>
                                        </p:attrNameLst>
                                      </p:cBhvr>
                                      <p:to>
                                        <p:strVal val="visible"/>
                                      </p:to>
                                    </p:set>
                                    <p:animEffect filter="fade" transition="in">
                                      <p:cBhvr additive="repl">
                                        <p:cTn id="184" dur="2000"/>
                                        <p:tgtEl>
                                          <p:spTgt spid="230">
                                            <p:txEl>
                                              <p:pRg st="0" end="1"/>
                                            </p:txEl>
                                          </p:spTgt>
                                        </p:tgtEl>
                                      </p:cBhvr>
                                    </p:animEffect>
                                  </p:childTnLst>
                                </p:cTn>
                              </p:par>
                              <p:par>
                                <p:cTn id="185" nodeType="withEffect" fill="hold" presetClass="entr" presetID="10">
                                  <p:stCondLst>
                                    <p:cond delay="0"/>
                                  </p:stCondLst>
                                  <p:childTnLst>
                                    <p:set>
                                      <p:cBhvr>
                                        <p:cTn id="186" dur="1" fill="hold">
                                          <p:stCondLst>
                                            <p:cond delay="0"/>
                                          </p:stCondLst>
                                        </p:cTn>
                                        <p:attrNameLst>
                                          <p:attrName>style.visibility</p:attrName>
                                        </p:attrNameLst>
                                      </p:cBhvr>
                                      <p:to>
                                        <p:strVal val="visible"/>
                                      </p:to>
                                    </p:set>
                                    <p:animEffect filter="fade" transition="in">
                                      <p:cBhvr additive="repl">
                                        <p:cTn id="187" dur="20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457200" y="260640"/>
            <a:ext cx="8228880" cy="863280"/>
          </a:xfrm>
          <a:prstGeom prst="rect">
            <a:avLst/>
          </a:prstGeom>
          <a:noFill/>
          <a:ln>
            <a:noFill/>
          </a:ln>
        </p:spPr>
        <p:style>
          <a:lnRef idx="0"/>
          <a:fillRef idx="0"/>
          <a:effectRef idx="0"/>
          <a:fontRef idx="minor"/>
        </p:style>
        <p:txBody>
          <a:bodyPr lIns="90000" rIns="90000" tIns="45000" bIns="45000" anchor="ctr"/>
          <a:p>
            <a:pPr algn="ctr">
              <a:lnSpc>
                <a:spcPct val="100000"/>
              </a:lnSpc>
            </a:pPr>
            <a:br/>
            <a:r>
              <a:rPr b="1" lang="ru-RU" sz="6000" spc="-1" strike="noStrike">
                <a:solidFill>
                  <a:srgbClr val="000000"/>
                </a:solidFill>
                <a:latin typeface="Monotype Corsiva"/>
              </a:rPr>
              <a:t>Девиз:</a:t>
            </a:r>
            <a:br/>
            <a:endParaRPr b="0" lang="ru-RU" sz="6000" spc="-1" strike="noStrike">
              <a:latin typeface="Arial"/>
            </a:endParaRPr>
          </a:p>
        </p:txBody>
      </p:sp>
      <p:sp>
        <p:nvSpPr>
          <p:cNvPr id="155" name="CustomShape 2"/>
          <p:cNvSpPr/>
          <p:nvPr/>
        </p:nvSpPr>
        <p:spPr>
          <a:xfrm>
            <a:off x="457200" y="1268640"/>
            <a:ext cx="8228880" cy="4856760"/>
          </a:xfrm>
          <a:prstGeom prst="rect">
            <a:avLst/>
          </a:prstGeom>
          <a:noFill/>
          <a:ln>
            <a:noFill/>
          </a:ln>
        </p:spPr>
        <p:style>
          <a:lnRef idx="0"/>
          <a:fillRef idx="0"/>
          <a:effectRef idx="0"/>
          <a:fontRef idx="minor"/>
        </p:style>
        <p:txBody>
          <a:bodyPr lIns="90000" rIns="90000" tIns="45000" bIns="45000">
            <a:normAutofit/>
          </a:bodyPr>
          <a:p>
            <a:pPr algn="ctr">
              <a:lnSpc>
                <a:spcPct val="150000"/>
              </a:lnSpc>
              <a:spcBef>
                <a:spcPts val="720"/>
              </a:spcBef>
            </a:pPr>
            <a:r>
              <a:rPr b="0" lang="ru-RU" sz="3600" spc="-1" strike="noStrike">
                <a:solidFill>
                  <a:srgbClr val="000000"/>
                </a:solidFill>
                <a:latin typeface="Monotype Corsiva"/>
              </a:rPr>
              <a:t>«Капельки мудрости, знаний, терпенья.</a:t>
            </a:r>
            <a:endParaRPr b="0" lang="ru-RU" sz="3600" spc="-1" strike="noStrike">
              <a:latin typeface="Arial"/>
            </a:endParaRPr>
          </a:p>
          <a:p>
            <a:pPr algn="ctr">
              <a:lnSpc>
                <a:spcPct val="150000"/>
              </a:lnSpc>
              <a:spcBef>
                <a:spcPts val="720"/>
              </a:spcBef>
            </a:pPr>
            <a:r>
              <a:rPr b="0" lang="ru-RU" sz="3600" spc="-1" strike="noStrike">
                <a:solidFill>
                  <a:srgbClr val="000000"/>
                </a:solidFill>
                <a:latin typeface="Monotype Corsiva"/>
              </a:rPr>
              <a:t>Сольются в добро, мастерство и уменье,</a:t>
            </a:r>
            <a:endParaRPr b="0" lang="ru-RU" sz="3600" spc="-1" strike="noStrike">
              <a:latin typeface="Arial"/>
            </a:endParaRPr>
          </a:p>
          <a:p>
            <a:pPr algn="ctr">
              <a:lnSpc>
                <a:spcPct val="150000"/>
              </a:lnSpc>
              <a:spcBef>
                <a:spcPts val="720"/>
              </a:spcBef>
            </a:pPr>
            <a:r>
              <a:rPr b="0" lang="ru-RU" sz="3600" spc="-1" strike="noStrike">
                <a:solidFill>
                  <a:srgbClr val="000000"/>
                </a:solidFill>
                <a:latin typeface="Monotype Corsiva"/>
              </a:rPr>
              <a:t>Из капелек – море радостных дней!</a:t>
            </a:r>
            <a:endParaRPr b="0" lang="ru-RU" sz="3600" spc="-1" strike="noStrike">
              <a:latin typeface="Arial"/>
            </a:endParaRPr>
          </a:p>
          <a:p>
            <a:pPr algn="ctr">
              <a:lnSpc>
                <a:spcPct val="150000"/>
              </a:lnSpc>
              <a:spcBef>
                <a:spcPts val="720"/>
              </a:spcBef>
            </a:pPr>
            <a:r>
              <a:rPr b="0" lang="ru-RU" sz="3600" spc="-1" strike="noStrike">
                <a:solidFill>
                  <a:srgbClr val="000000"/>
                </a:solidFill>
                <a:latin typeface="Monotype Corsiva"/>
              </a:rPr>
              <a:t>Пусть жизнь будет ярче, светлей и добрей»</a:t>
            </a:r>
            <a:endParaRPr b="0" lang="ru-RU" sz="3600" spc="-1" strike="noStrike">
              <a:latin typeface="Arial"/>
            </a:endParaRPr>
          </a:p>
          <a:p>
            <a:pPr algn="ctr">
              <a:lnSpc>
                <a:spcPct val="100000"/>
              </a:lnSpc>
              <a:spcBef>
                <a:spcPts val="720"/>
              </a:spcBef>
            </a:pPr>
            <a:endParaRPr b="0" lang="ru-RU" sz="3600" spc="-1" strike="noStrike">
              <a:latin typeface="Arial"/>
            </a:endParaRPr>
          </a:p>
        </p:txBody>
      </p:sp>
    </p:spTree>
  </p:cSld>
  <p:timing>
    <p:tnLst>
      <p:par>
        <p:cTn id="10" dur="indefinite" restart="never" nodeType="tmRoot">
          <p:childTnLst>
            <p:seq>
              <p:cTn id="11" dur="indefinite" nodeType="mainSeq">
                <p:childTnLst>
                  <p:par>
                    <p:cTn id="12" fill="hold">
                      <p:stCondLst>
                        <p:cond delay="0"/>
                      </p:stCondLst>
                      <p:childTnLst>
                        <p:par>
                          <p:cTn id="13" fill="hold">
                            <p:stCondLst>
                              <p:cond delay="0"/>
                            </p:stCondLst>
                            <p:childTnLst>
                              <p:par>
                                <p:cTn id="14" nodeType="withEffect" fill="hold" presetClass="entr" presetID="10">
                                  <p:stCondLst>
                                    <p:cond delay="0"/>
                                  </p:stCondLst>
                                  <p:childTnLst>
                                    <p:set>
                                      <p:cBhvr>
                                        <p:cTn id="15" dur="1" fill="hold">
                                          <p:stCondLst>
                                            <p:cond delay="0"/>
                                          </p:stCondLst>
                                        </p:cTn>
                                        <p:tgtEl>
                                          <p:spTgt spid="154"/>
                                        </p:tgtEl>
                                        <p:attrNameLst>
                                          <p:attrName>style.visibility</p:attrName>
                                        </p:attrNameLst>
                                      </p:cBhvr>
                                      <p:to>
                                        <p:strVal val="visible"/>
                                      </p:to>
                                    </p:set>
                                    <p:animEffect filter="fade" transition="in">
                                      <p:cBhvr additive="repl">
                                        <p:cTn id="16" dur="2000"/>
                                        <p:tgtEl>
                                          <p:spTgt spid="154"/>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155">
                                            <p:txEl>
                                              <p:pRg st="0" end="38"/>
                                            </p:txEl>
                                          </p:spTgt>
                                        </p:tgtEl>
                                        <p:attrNameLst>
                                          <p:attrName>style.visibility</p:attrName>
                                        </p:attrNameLst>
                                      </p:cBhvr>
                                      <p:to>
                                        <p:strVal val="visible"/>
                                      </p:to>
                                    </p:set>
                                    <p:animEffect filter="fade" transition="in">
                                      <p:cBhvr additive="repl">
                                        <p:cTn id="21" dur="2000"/>
                                        <p:tgtEl>
                                          <p:spTgt spid="155">
                                            <p:txEl>
                                              <p:pRg st="0" end="38"/>
                                            </p:txEl>
                                          </p:spTgt>
                                        </p:tgtEl>
                                      </p:cBhvr>
                                    </p:animEffect>
                                  </p:childTnLst>
                                </p:cTn>
                              </p:par>
                              <p:par>
                                <p:cTn id="22" nodeType="withEffect" fill="hold" presetClass="entr" presetID="10">
                                  <p:stCondLst>
                                    <p:cond delay="0"/>
                                  </p:stCondLst>
                                  <p:childTnLst>
                                    <p:set>
                                      <p:cBhvr>
                                        <p:cTn id="23" dur="1" fill="hold">
                                          <p:stCondLst>
                                            <p:cond delay="0"/>
                                          </p:stCondLst>
                                        </p:cTn>
                                        <p:tgtEl>
                                          <p:spTgt spid="155">
                                            <p:txEl>
                                              <p:pRg st="154" end="154"/>
                                            </p:txEl>
                                          </p:spTgt>
                                        </p:tgtEl>
                                        <p:attrNameLst>
                                          <p:attrName>style.visibility</p:attrName>
                                        </p:attrNameLst>
                                      </p:cBhvr>
                                      <p:to>
                                        <p:strVal val="visible"/>
                                      </p:to>
                                    </p:set>
                                    <p:animEffect filter="fade" transition="in">
                                      <p:cBhvr additive="repl">
                                        <p:cTn id="24" dur="2000"/>
                                        <p:tgtEl>
                                          <p:spTgt spid="155">
                                            <p:txEl>
                                              <p:pRg st="154" end="154"/>
                                            </p:txEl>
                                          </p:spTgt>
                                        </p:tgtEl>
                                      </p:cBhvr>
                                    </p:animEffect>
                                  </p:childTnLst>
                                </p:cTn>
                              </p:par>
                              <p:par>
                                <p:cTn id="25" nodeType="withEffect" fill="hold" presetClass="entr" presetID="10">
                                  <p:stCondLst>
                                    <p:cond delay="0"/>
                                  </p:stCondLst>
                                  <p:childTnLst>
                                    <p:set>
                                      <p:cBhvr>
                                        <p:cTn id="26" dur="1" fill="hold">
                                          <p:stCondLst>
                                            <p:cond delay="0"/>
                                          </p:stCondLst>
                                        </p:cTn>
                                        <p:tgtEl>
                                          <p:spTgt spid="155">
                                            <p:txEl>
                                              <p:pRg st="154" end="154"/>
                                            </p:txEl>
                                          </p:spTgt>
                                        </p:tgtEl>
                                        <p:attrNameLst>
                                          <p:attrName>style.visibility</p:attrName>
                                        </p:attrNameLst>
                                      </p:cBhvr>
                                      <p:to>
                                        <p:strVal val="visible"/>
                                      </p:to>
                                    </p:set>
                                    <p:animEffect filter="fade" transition="in">
                                      <p:cBhvr additive="repl">
                                        <p:cTn id="27" dur="2000"/>
                                        <p:tgtEl>
                                          <p:spTgt spid="155">
                                            <p:txEl>
                                              <p:pRg st="154" end="154"/>
                                            </p:txEl>
                                          </p:spTgt>
                                        </p:tgtEl>
                                      </p:cBhvr>
                                    </p:animEffect>
                                  </p:childTnLst>
                                </p:cTn>
                              </p:par>
                              <p:par>
                                <p:cTn id="28" nodeType="withEffect" fill="hold" presetClass="entr" presetID="10">
                                  <p:stCondLst>
                                    <p:cond delay="0"/>
                                  </p:stCondLst>
                                  <p:childTnLst>
                                    <p:set>
                                      <p:cBhvr>
                                        <p:cTn id="29" dur="1" fill="hold">
                                          <p:stCondLst>
                                            <p:cond delay="0"/>
                                          </p:stCondLst>
                                        </p:cTn>
                                        <p:tgtEl>
                                          <p:spTgt spid="155">
                                            <p:txEl>
                                              <p:pRg st="154" end="154"/>
                                            </p:txEl>
                                          </p:spTgt>
                                        </p:tgtEl>
                                        <p:attrNameLst>
                                          <p:attrName>style.visibility</p:attrName>
                                        </p:attrNameLst>
                                      </p:cBhvr>
                                      <p:to>
                                        <p:strVal val="visible"/>
                                      </p:to>
                                    </p:set>
                                    <p:animEffect filter="fade" transition="in">
                                      <p:cBhvr additive="repl">
                                        <p:cTn id="30" dur="2000"/>
                                        <p:tgtEl>
                                          <p:spTgt spid="155">
                                            <p:txEl>
                                              <p:pRg st="154" end="15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32" name="Table 1"/>
          <p:cNvGraphicFramePr/>
          <p:nvPr/>
        </p:nvGraphicFramePr>
        <p:xfrm>
          <a:off x="360000" y="576000"/>
          <a:ext cx="8711640" cy="5975640"/>
        </p:xfrm>
        <a:graphic>
          <a:graphicData uri="http://schemas.openxmlformats.org/drawingml/2006/table">
            <a:tbl>
              <a:tblPr/>
              <a:tblGrid>
                <a:gridCol w="1549800"/>
                <a:gridCol w="1059840"/>
                <a:gridCol w="651240"/>
                <a:gridCol w="672480"/>
                <a:gridCol w="99000"/>
                <a:gridCol w="650520"/>
                <a:gridCol w="611640"/>
                <a:gridCol w="99000"/>
                <a:gridCol w="954000"/>
                <a:gridCol w="99000"/>
                <a:gridCol w="2265120"/>
              </a:tblGrid>
              <a:tr h="1123200">
                <a:tc>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p>
                      <a:pPr algn="just">
                        <a:lnSpc>
                          <a:spcPct val="100000"/>
                        </a:lnSpc>
                      </a:pPr>
                      <a:r>
                        <a:rPr b="0" lang="ru-RU" sz="1800" spc="-1" strike="noStrike">
                          <a:solidFill>
                            <a:srgbClr val="000000"/>
                          </a:solidFill>
                          <a:latin typeface="Arial"/>
                          <a:ea typeface="DejaVu Sans"/>
                        </a:rPr>
                        <a:t>Кол-во</a:t>
                      </a:r>
                      <a:endParaRPr b="0" lang="ru-RU" sz="1800" spc="-1" strike="noStrike">
                        <a:latin typeface="Arial"/>
                      </a:endParaRPr>
                    </a:p>
                    <a:p>
                      <a:pPr algn="just">
                        <a:lnSpc>
                          <a:spcPct val="100000"/>
                        </a:lnSpc>
                      </a:pPr>
                      <a:r>
                        <a:rPr b="0" lang="ru-RU" sz="1800" spc="-1" strike="noStrike">
                          <a:solidFill>
                            <a:srgbClr val="000000"/>
                          </a:solidFill>
                          <a:latin typeface="Arial"/>
                          <a:ea typeface="DejaVu Sans"/>
                        </a:rPr>
                        <a:t>выпускников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gridSpan="3">
                  <a:txBody>
                    <a:bodyPr lIns="90000" rIns="90000"/>
                    <a:p>
                      <a:pPr algn="just">
                        <a:lnSpc>
                          <a:spcPct val="100000"/>
                        </a:lnSpc>
                      </a:pPr>
                      <a:r>
                        <a:rPr b="0" lang="ru-RU" sz="1800" spc="-1" strike="noStrike">
                          <a:solidFill>
                            <a:srgbClr val="000000"/>
                          </a:solidFill>
                          <a:latin typeface="Arial"/>
                          <a:ea typeface="DejaVu Sans"/>
                        </a:rPr>
                        <a:t>Высокий  уровень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a:solidFill>
                      <a:srgbClr val="729fcf"/>
                    </a:solidFill>
                  </a:tcPr>
                </a:tc>
                <a:tc hMerge="1">
                  <a:tcPr>
                    <a:solidFill>
                      <a:srgbClr val="729fcf"/>
                    </a:solidFill>
                  </a:tcPr>
                </a:tc>
                <a:tc gridSpan="3">
                  <a:txBody>
                    <a:bodyPr lIns="90000" rIns="90000"/>
                    <a:p>
                      <a:pPr algn="just">
                        <a:lnSpc>
                          <a:spcPct val="100000"/>
                        </a:lnSpc>
                      </a:pPr>
                      <a:r>
                        <a:rPr b="0" lang="ru-RU" sz="1800" spc="-1" strike="noStrike">
                          <a:solidFill>
                            <a:srgbClr val="000000"/>
                          </a:solidFill>
                          <a:latin typeface="Arial"/>
                          <a:ea typeface="DejaVu Sans"/>
                        </a:rPr>
                        <a:t>Средний уровень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a:solidFill>
                      <a:srgbClr val="729fcf"/>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Низкий </a:t>
                      </a:r>
                      <a:endParaRPr b="0" lang="ru-RU" sz="1800" spc="-1" strike="noStrike">
                        <a:latin typeface="Arial"/>
                      </a:endParaRPr>
                    </a:p>
                    <a:p>
                      <a:pPr algn="just">
                        <a:lnSpc>
                          <a:spcPct val="100000"/>
                        </a:lnSpc>
                      </a:pPr>
                      <a:r>
                        <a:rPr b="0" lang="ru-RU" sz="1800" spc="-1" strike="noStrike">
                          <a:solidFill>
                            <a:srgbClr val="000000"/>
                          </a:solidFill>
                          <a:latin typeface="Arial"/>
                          <a:ea typeface="DejaVu Sans"/>
                        </a:rPr>
                        <a:t>уровень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gridSpan="2">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a:solidFill>
                      <a:srgbClr val="729fcf"/>
                    </a:solidFill>
                  </a:tcPr>
                </a:tc>
              </a:tr>
              <a:tr h="761400">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just">
                        <a:lnSpc>
                          <a:spcPct val="100000"/>
                        </a:lnSpc>
                      </a:pPr>
                      <a:r>
                        <a:rPr b="0" lang="ru-RU" sz="1800" spc="-1" strike="noStrike">
                          <a:solidFill>
                            <a:srgbClr val="000000"/>
                          </a:solidFill>
                          <a:latin typeface="Arial"/>
                          <a:ea typeface="DejaVu Sans"/>
                        </a:rPr>
                        <a:t>кол-во</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just">
                        <a:lnSpc>
                          <a:spcPct val="100000"/>
                        </a:lnSpc>
                      </a:pPr>
                      <a:r>
                        <a:rPr b="0" lang="ru-RU" sz="1800" spc="-1" strike="noStrike">
                          <a:solidFill>
                            <a:srgbClr val="000000"/>
                          </a:solidFill>
                          <a:latin typeface="Arial"/>
                          <a:ea typeface="DejaVu Sans"/>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p>
                      <a:pPr algn="just">
                        <a:lnSpc>
                          <a:spcPct val="100000"/>
                        </a:lnSpc>
                      </a:pPr>
                      <a:r>
                        <a:rPr b="0" lang="ru-RU" sz="1800" spc="-1" strike="noStrike">
                          <a:solidFill>
                            <a:srgbClr val="000000"/>
                          </a:solidFill>
                          <a:latin typeface="Arial"/>
                          <a:ea typeface="DejaVu Sans"/>
                        </a:rPr>
                        <a:t>кол-во</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3">
                  <a:txBody>
                    <a:bodyPr lIns="90000" rIns="90000"/>
                    <a:p>
                      <a:pPr algn="just">
                        <a:lnSpc>
                          <a:spcPct val="100000"/>
                        </a:lnSpc>
                      </a:pPr>
                      <a:r>
                        <a:rPr b="0" lang="ru-RU" sz="1800" spc="-1" strike="noStrike">
                          <a:solidFill>
                            <a:srgbClr val="000000"/>
                          </a:solidFill>
                          <a:latin typeface="Arial"/>
                          <a:ea typeface="DejaVu Sans"/>
                        </a:rPr>
                        <a:t>кол-во</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a:solidFill>
                      <a:srgbClr val="729fcf"/>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723680">
                <a:tc>
                  <a:txBody>
                    <a:bodyPr lIns="90000" rIns="90000"/>
                    <a:p>
                      <a:pPr algn="just">
                        <a:lnSpc>
                          <a:spcPct val="100000"/>
                        </a:lnSpc>
                      </a:pPr>
                      <a:r>
                        <a:rPr b="0" lang="ru-RU" sz="1800" spc="-1" strike="noStrike">
                          <a:solidFill>
                            <a:srgbClr val="000000"/>
                          </a:solidFill>
                          <a:latin typeface="Arial"/>
                          <a:ea typeface="DejaVu Sans"/>
                        </a:rPr>
                        <a:t>Уровень мотивационной готовности к школе</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just">
                        <a:lnSpc>
                          <a:spcPct val="100000"/>
                        </a:lnSpc>
                      </a:pPr>
                      <a:r>
                        <a:rPr b="0" lang="ru-RU" sz="1800" spc="-1" strike="noStrike">
                          <a:solidFill>
                            <a:srgbClr val="000000"/>
                          </a:solidFill>
                          <a:latin typeface="Arial"/>
                          <a:ea typeface="DejaVu Sans"/>
                        </a:rPr>
                        <a:t>38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just">
                        <a:lnSpc>
                          <a:spcPct val="100000"/>
                        </a:lnSpc>
                      </a:pPr>
                      <a:r>
                        <a:rPr b="0" lang="ru-RU" sz="1800" spc="-1" strike="noStrike">
                          <a:solidFill>
                            <a:srgbClr val="000000"/>
                          </a:solidFill>
                          <a:latin typeface="Arial"/>
                          <a:ea typeface="DejaVu Sans"/>
                        </a:rPr>
                        <a:t>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just">
                        <a:lnSpc>
                          <a:spcPct val="100000"/>
                        </a:lnSpc>
                      </a:pPr>
                      <a:r>
                        <a:rPr b="0" lang="ru-RU" sz="1800" spc="-1" strike="noStrike">
                          <a:solidFill>
                            <a:srgbClr val="000000"/>
                          </a:solidFill>
                          <a:latin typeface="Arial"/>
                          <a:ea typeface="DejaVu Sans"/>
                        </a:rPr>
                        <a:t>32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p>
                      <a:pPr algn="just">
                        <a:lnSpc>
                          <a:spcPct val="100000"/>
                        </a:lnSpc>
                      </a:pPr>
                      <a:r>
                        <a:rPr b="0" lang="ru-RU" sz="1800" spc="-1" strike="noStrike">
                          <a:solidFill>
                            <a:srgbClr val="000000"/>
                          </a:solidFill>
                          <a:latin typeface="Arial"/>
                          <a:ea typeface="DejaVu Sans"/>
                        </a:rPr>
                        <a:t>25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67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3">
                  <a:txBody>
                    <a:bodyPr lIns="90000" rIns="90000"/>
                    <a:p>
                      <a:pPr algn="just">
                        <a:lnSpc>
                          <a:spcPct val="100000"/>
                        </a:lnSpc>
                      </a:pPr>
                      <a:r>
                        <a:rPr b="0" lang="ru-RU" sz="1800" spc="-1" strike="noStrike">
                          <a:solidFill>
                            <a:srgbClr val="000000"/>
                          </a:solidFill>
                          <a:latin typeface="Arial"/>
                          <a:ea typeface="DejaVu Sans"/>
                        </a:rPr>
                        <a:t>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a:solidFill>
                      <a:srgbClr val="729fcf"/>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367360">
                <a:tc>
                  <a:txBody>
                    <a:bodyPr lIns="90000" rIns="90000"/>
                    <a:p>
                      <a:pPr algn="just">
                        <a:lnSpc>
                          <a:spcPct val="100000"/>
                        </a:lnSpc>
                      </a:pPr>
                      <a:r>
                        <a:rPr b="0" lang="ru-RU" sz="1800" spc="-1" strike="noStrike">
                          <a:solidFill>
                            <a:srgbClr val="000000"/>
                          </a:solidFill>
                          <a:latin typeface="Arial"/>
                          <a:ea typeface="DejaVu Sans"/>
                        </a:rPr>
                        <a:t>Уровень развития познавательной сферы детей подготовительной группы</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just">
                        <a:lnSpc>
                          <a:spcPct val="100000"/>
                        </a:lnSpc>
                      </a:pPr>
                      <a:r>
                        <a:rPr b="0" lang="ru-RU" sz="1800" spc="-1" strike="noStrike">
                          <a:solidFill>
                            <a:srgbClr val="000000"/>
                          </a:solidFill>
                          <a:latin typeface="Arial"/>
                          <a:ea typeface="DejaVu Sans"/>
                        </a:rPr>
                        <a:t>38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just">
                        <a:lnSpc>
                          <a:spcPct val="100000"/>
                        </a:lnSpc>
                      </a:pPr>
                      <a:r>
                        <a:rPr b="0" lang="ru-RU" sz="1800" spc="-1" strike="noStrike">
                          <a:solidFill>
                            <a:srgbClr val="000000"/>
                          </a:solidFill>
                          <a:latin typeface="Arial"/>
                          <a:ea typeface="DejaVu Sans"/>
                        </a:rPr>
                        <a:t>12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just">
                        <a:lnSpc>
                          <a:spcPct val="100000"/>
                        </a:lnSpc>
                      </a:pPr>
                      <a:r>
                        <a:rPr b="0" lang="ru-RU" sz="1800" spc="-1" strike="noStrike">
                          <a:solidFill>
                            <a:srgbClr val="000000"/>
                          </a:solidFill>
                          <a:latin typeface="Arial"/>
                          <a:ea typeface="DejaVu Sans"/>
                        </a:rPr>
                        <a:t>34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p>
                      <a:pPr algn="just">
                        <a:lnSpc>
                          <a:spcPct val="100000"/>
                        </a:lnSpc>
                      </a:pPr>
                      <a:r>
                        <a:rPr b="0" lang="ru-RU" sz="1800" spc="-1" strike="noStrike">
                          <a:solidFill>
                            <a:srgbClr val="000000"/>
                          </a:solidFill>
                          <a:latin typeface="Arial"/>
                          <a:ea typeface="DejaVu Sans"/>
                        </a:rPr>
                        <a:t>23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63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3">
                  <a:txBody>
                    <a:bodyPr lIns="90000" rIns="90000"/>
                    <a:p>
                      <a:pPr algn="just">
                        <a:lnSpc>
                          <a:spcPct val="100000"/>
                        </a:lnSpc>
                      </a:pPr>
                      <a:r>
                        <a:rPr b="0" lang="ru-RU" sz="1800" spc="-1" strike="noStrike">
                          <a:solidFill>
                            <a:srgbClr val="000000"/>
                          </a:solidFill>
                          <a:latin typeface="Arial"/>
                          <a:ea typeface="DejaVu Sans"/>
                        </a:rPr>
                        <a:t>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a:solidFill>
                      <a:srgbClr val="729fcf"/>
                    </a:solidFill>
                  </a:tcPr>
                </a:tc>
                <a:tc hMerge="1">
                  <a:tcPr>
                    <a:solidFill>
                      <a:srgbClr val="729fcf"/>
                    </a:solidFill>
                  </a:tcPr>
                </a:tc>
                <a:tc>
                  <a:txBody>
                    <a:bodyPr lIns="90000" rIns="90000"/>
                    <a:p>
                      <a:pPr algn="just">
                        <a:lnSpc>
                          <a:spcPct val="100000"/>
                        </a:lnSpc>
                      </a:pPr>
                      <a:r>
                        <a:rPr b="0" lang="ru-RU" sz="1800" spc="-1" strike="noStrike">
                          <a:solidFill>
                            <a:srgbClr val="000000"/>
                          </a:solidFill>
                          <a:latin typeface="Arial"/>
                          <a:ea typeface="DejaVu Sans"/>
                        </a:rPr>
                        <a:t>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p:timing>
    <p:tnLst>
      <p:par>
        <p:cTn id="188" dur="indefinite" restart="never" nodeType="tmRoot">
          <p:childTnLst>
            <p:seq>
              <p:cTn id="189"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179640" y="188640"/>
            <a:ext cx="8784360" cy="633600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561"/>
              </a:spcBef>
            </a:pPr>
            <a:r>
              <a:rPr b="1" i="1" lang="ru-RU" sz="2800" spc="-1" strike="noStrike">
                <a:solidFill>
                  <a:srgbClr val="000000"/>
                </a:solidFill>
                <a:latin typeface="Times New Roman"/>
              </a:rPr>
              <a:t>Вот так живем и работаем мы в детском саду,  идя ногу со временем. Развиваем дошкольников и готовим  их к дальнейшей жизни.  Мы верим, что в их прекрасном будущем будет маленькая частичка нашего труда.</a:t>
            </a:r>
            <a:endParaRPr b="0" lang="ru-RU" sz="2800" spc="-1" strike="noStrike">
              <a:latin typeface="Arial"/>
            </a:endParaRPr>
          </a:p>
          <a:p>
            <a:pPr algn="ctr">
              <a:lnSpc>
                <a:spcPct val="100000"/>
              </a:lnSpc>
              <a:spcBef>
                <a:spcPts val="641"/>
              </a:spcBef>
            </a:pPr>
            <a:endParaRPr b="0" lang="ru-RU" sz="2800" spc="-1" strike="noStrike">
              <a:latin typeface="Arial"/>
            </a:endParaRPr>
          </a:p>
        </p:txBody>
      </p:sp>
      <p:pic>
        <p:nvPicPr>
          <p:cNvPr id="234" name="" descr=""/>
          <p:cNvPicPr/>
          <p:nvPr/>
        </p:nvPicPr>
        <p:blipFill>
          <a:blip r:embed="rId1"/>
          <a:stretch/>
        </p:blipFill>
        <p:spPr>
          <a:xfrm>
            <a:off x="360000" y="1908000"/>
            <a:ext cx="2448000" cy="1836000"/>
          </a:xfrm>
          <a:prstGeom prst="rect">
            <a:avLst/>
          </a:prstGeom>
          <a:ln>
            <a:noFill/>
          </a:ln>
        </p:spPr>
      </p:pic>
      <p:pic>
        <p:nvPicPr>
          <p:cNvPr id="235" name="" descr=""/>
          <p:cNvPicPr/>
          <p:nvPr/>
        </p:nvPicPr>
        <p:blipFill>
          <a:blip r:embed="rId2"/>
          <a:stretch/>
        </p:blipFill>
        <p:spPr>
          <a:xfrm>
            <a:off x="3024000" y="2550600"/>
            <a:ext cx="2743200" cy="2057400"/>
          </a:xfrm>
          <a:prstGeom prst="rect">
            <a:avLst/>
          </a:prstGeom>
          <a:ln>
            <a:noFill/>
          </a:ln>
        </p:spPr>
      </p:pic>
      <p:pic>
        <p:nvPicPr>
          <p:cNvPr id="236" name="" descr=""/>
          <p:cNvPicPr/>
          <p:nvPr/>
        </p:nvPicPr>
        <p:blipFill>
          <a:blip r:embed="rId3"/>
          <a:stretch/>
        </p:blipFill>
        <p:spPr>
          <a:xfrm>
            <a:off x="3168000" y="4824000"/>
            <a:ext cx="2466000" cy="1849320"/>
          </a:xfrm>
          <a:prstGeom prst="rect">
            <a:avLst/>
          </a:prstGeom>
          <a:ln>
            <a:noFill/>
          </a:ln>
        </p:spPr>
      </p:pic>
      <p:pic>
        <p:nvPicPr>
          <p:cNvPr id="237" name="" descr=""/>
          <p:cNvPicPr/>
          <p:nvPr/>
        </p:nvPicPr>
        <p:blipFill>
          <a:blip r:embed="rId4"/>
          <a:stretch/>
        </p:blipFill>
        <p:spPr>
          <a:xfrm>
            <a:off x="6264000" y="4458600"/>
            <a:ext cx="2599200" cy="1949400"/>
          </a:xfrm>
          <a:prstGeom prst="rect">
            <a:avLst/>
          </a:prstGeom>
          <a:ln>
            <a:noFill/>
          </a:ln>
        </p:spPr>
      </p:pic>
      <p:pic>
        <p:nvPicPr>
          <p:cNvPr id="238" name="" descr=""/>
          <p:cNvPicPr/>
          <p:nvPr/>
        </p:nvPicPr>
        <p:blipFill>
          <a:blip r:embed="rId5"/>
          <a:stretch/>
        </p:blipFill>
        <p:spPr>
          <a:xfrm>
            <a:off x="346680" y="4421880"/>
            <a:ext cx="2461320" cy="1842120"/>
          </a:xfrm>
          <a:prstGeom prst="rect">
            <a:avLst/>
          </a:prstGeom>
          <a:ln>
            <a:noFill/>
          </a:ln>
        </p:spPr>
      </p:pic>
      <p:pic>
        <p:nvPicPr>
          <p:cNvPr id="239" name="" descr=""/>
          <p:cNvPicPr/>
          <p:nvPr/>
        </p:nvPicPr>
        <p:blipFill>
          <a:blip r:embed="rId6"/>
          <a:stretch/>
        </p:blipFill>
        <p:spPr>
          <a:xfrm>
            <a:off x="6048000" y="1944000"/>
            <a:ext cx="2755080" cy="1849320"/>
          </a:xfrm>
          <a:prstGeom prst="rect">
            <a:avLst/>
          </a:prstGeom>
          <a:ln>
            <a:noFill/>
          </a:ln>
        </p:spPr>
      </p:pic>
    </p:spTree>
  </p:cSld>
  <p:timing>
    <p:tnLst>
      <p:par>
        <p:cTn id="190" dur="indefinite" restart="never" nodeType="tmRoot">
          <p:childTnLst>
            <p:seq>
              <p:cTn id="191" nodeType="mainSeq">
                <p:childTnLst>
                  <p:par>
                    <p:cTn id="192" fill="freeze">
                      <p:stCondLst>
                        <p:cond delay="indefinite"/>
                      </p:stCondLst>
                      <p:childTnLst>
                        <p:par>
                          <p:cTn id="193" fill="freeze">
                            <p:stCondLst>
                              <p:cond delay="0"/>
                            </p:stCondLst>
                            <p:childTnLst>
                              <p:par>
                                <p:cTn id="194" nodeType="clickEffect" fill="hold" presetClass="entr" presetID="10">
                                  <p:stCondLst>
                                    <p:cond delay="0"/>
                                  </p:stCondLst>
                                  <p:childTnLst>
                                    <p:set>
                                      <p:cBhvr>
                                        <p:cTn id="195" dur="1" fill="hold">
                                          <p:stCondLst>
                                            <p:cond delay="0"/>
                                          </p:stCondLst>
                                        </p:cTn>
                                        <p:tgtEl>
                                          <p:spTgt spid="233">
                                            <p:txEl>
                                              <p:pRg st="0" end="202"/>
                                            </p:txEl>
                                          </p:spTgt>
                                        </p:tgtEl>
                                        <p:attrNameLst>
                                          <p:attrName>style.visibility</p:attrName>
                                        </p:attrNameLst>
                                      </p:cBhvr>
                                      <p:to>
                                        <p:strVal val="visible"/>
                                      </p:to>
                                    </p:set>
                                    <p:animEffect filter="fade" transition="in">
                                      <p:cBhvr additive="repl">
                                        <p:cTn id="196" dur="2000"/>
                                        <p:tgtEl>
                                          <p:spTgt spid="233">
                                            <p:txEl>
                                              <p:pRg st="0" end="202"/>
                                            </p:txEl>
                                          </p:spTgt>
                                        </p:tgtEl>
                                      </p:cBhvr>
                                    </p:animEffect>
                                  </p:childTnLst>
                                </p:cTn>
                              </p:par>
                              <p:par>
                                <p:cTn id="197" nodeType="withEffect" fill="hold" presetClass="entr" presetID="10">
                                  <p:stCondLst>
                                    <p:cond delay="0"/>
                                  </p:stCondLst>
                                  <p:childTnLst>
                                    <p:set>
                                      <p:cBhvr>
                                        <p:cTn id="198" dur="1" fill="hold">
                                          <p:stCondLst>
                                            <p:cond delay="0"/>
                                          </p:stCondLst>
                                        </p:cTn>
                                        <p:tgtEl>
                                          <p:spTgt spid="233">
                                            <p:txEl>
                                              <p:pRg st="203" end="203"/>
                                            </p:txEl>
                                          </p:spTgt>
                                        </p:tgtEl>
                                        <p:attrNameLst>
                                          <p:attrName>style.visibility</p:attrName>
                                        </p:attrNameLst>
                                      </p:cBhvr>
                                      <p:to>
                                        <p:strVal val="visible"/>
                                      </p:to>
                                    </p:set>
                                    <p:animEffect filter="fade" transition="in">
                                      <p:cBhvr additive="repl">
                                        <p:cTn id="199" dur="2000"/>
                                        <p:tgtEl>
                                          <p:spTgt spid="233">
                                            <p:txEl>
                                              <p:pRg st="203" end="203"/>
                                            </p:txEl>
                                          </p:spTgt>
                                        </p:tgtEl>
                                      </p:cBhvr>
                                    </p:animEffect>
                                  </p:childTnLst>
                                </p:cTn>
                              </p:par>
                              <p:par>
                                <p:cTn id="200" nodeType="withEffect" fill="hold" presetClass="entr" presetID="10">
                                  <p:stCondLst>
                                    <p:cond delay="0"/>
                                  </p:stCondLst>
                                  <p:childTnLst>
                                    <p:set>
                                      <p:cBhvr>
                                        <p:cTn id="201" dur="1" fill="hold">
                                          <p:stCondLst>
                                            <p:cond delay="0"/>
                                          </p:stCondLst>
                                        </p:cTn>
                                        <p:tgtEl>
                                          <p:spTgt spid="233">
                                            <p:txEl>
                                              <p:pRg st="203" end="203"/>
                                            </p:txEl>
                                          </p:spTgt>
                                        </p:tgtEl>
                                        <p:attrNameLst>
                                          <p:attrName>style.visibility</p:attrName>
                                        </p:attrNameLst>
                                      </p:cBhvr>
                                      <p:to>
                                        <p:strVal val="visible"/>
                                      </p:to>
                                    </p:set>
                                    <p:animEffect filter="fade" transition="in">
                                      <p:cBhvr additive="repl">
                                        <p:cTn id="202" dur="2000"/>
                                        <p:tgtEl>
                                          <p:spTgt spid="233">
                                            <p:txEl>
                                              <p:pRg st="203" end="203"/>
                                            </p:txEl>
                                          </p:spTgt>
                                        </p:tgtEl>
                                      </p:cBhvr>
                                    </p:animEffect>
                                  </p:childTnLst>
                                </p:cTn>
                              </p:par>
                              <p:par>
                                <p:cTn id="203" nodeType="withEffect" fill="hold" presetClass="entr" presetID="10">
                                  <p:stCondLst>
                                    <p:cond delay="0"/>
                                  </p:stCondLst>
                                  <p:childTnLst>
                                    <p:set>
                                      <p:cBhvr>
                                        <p:cTn id="204" dur="1" fill="hold">
                                          <p:stCondLst>
                                            <p:cond delay="0"/>
                                          </p:stCondLst>
                                        </p:cTn>
                                        <p:tgtEl>
                                          <p:spTgt spid="233">
                                            <p:txEl>
                                              <p:pRg st="203" end="203"/>
                                            </p:txEl>
                                          </p:spTgt>
                                        </p:tgtEl>
                                        <p:attrNameLst>
                                          <p:attrName>style.visibility</p:attrName>
                                        </p:attrNameLst>
                                      </p:cBhvr>
                                      <p:to>
                                        <p:strVal val="visible"/>
                                      </p:to>
                                    </p:set>
                                    <p:animEffect filter="fade" transition="in">
                                      <p:cBhvr additive="repl">
                                        <p:cTn id="205" dur="2000"/>
                                        <p:tgtEl>
                                          <p:spTgt spid="233">
                                            <p:txEl>
                                              <p:pRg st="203" end="20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1080"/>
              </a:spcBef>
            </a:pPr>
            <a:endParaRPr b="0" lang="ru-RU" sz="1800" spc="-1" strike="noStrike">
              <a:latin typeface="Arial"/>
            </a:endParaRPr>
          </a:p>
          <a:p>
            <a:pPr algn="ctr">
              <a:lnSpc>
                <a:spcPct val="100000"/>
              </a:lnSpc>
              <a:spcBef>
                <a:spcPts val="1080"/>
              </a:spcBef>
            </a:pPr>
            <a:r>
              <a:rPr b="1" i="1" lang="ru-RU" sz="5400" spc="-1" strike="noStrike">
                <a:solidFill>
                  <a:srgbClr val="ce181e"/>
                </a:solidFill>
                <a:latin typeface="Times New Roman"/>
              </a:rPr>
              <a:t>Спасибо за внимание!</a:t>
            </a:r>
            <a:endParaRPr b="0" lang="ru-RU" sz="5400" spc="-1" strike="noStrike">
              <a:latin typeface="Arial"/>
            </a:endParaRPr>
          </a:p>
        </p:txBody>
      </p:sp>
    </p:spTree>
  </p:cSld>
  <p:timing>
    <p:tnLst>
      <p:par>
        <p:cTn id="206" dur="indefinite" restart="never" nodeType="tmRoot">
          <p:childTnLst>
            <p:seq>
              <p:cTn id="207" dur="indefinite" nodeType="mainSeq">
                <p:childTnLst>
                  <p:par>
                    <p:cTn id="208" fill="hold">
                      <p:stCondLst>
                        <p:cond delay="indefinite"/>
                      </p:stCondLst>
                      <p:childTnLst>
                        <p:par>
                          <p:cTn id="209" fill="hold">
                            <p:stCondLst>
                              <p:cond delay="0"/>
                            </p:stCondLst>
                            <p:childTnLst>
                              <p:par>
                                <p:cTn id="210" nodeType="clickEffect" fill="hold" presetClass="entr" presetID="42">
                                  <p:stCondLst>
                                    <p:cond delay="0"/>
                                  </p:stCondLst>
                                  <p:childTnLst>
                                    <p:set>
                                      <p:cBhvr>
                                        <p:cTn id="211" dur="1" fill="hold">
                                          <p:stCondLst>
                                            <p:cond delay="0"/>
                                          </p:stCondLst>
                                        </p:cTn>
                                        <p:tgtEl>
                                          <p:spTgt spid="240">
                                            <p:txEl>
                                              <p:pRg st="0" end="1"/>
                                            </p:txEl>
                                          </p:spTgt>
                                        </p:tgtEl>
                                        <p:attrNameLst>
                                          <p:attrName>style.visibility</p:attrName>
                                        </p:attrNameLst>
                                      </p:cBhvr>
                                      <p:to>
                                        <p:strVal val="visible"/>
                                      </p:to>
                                    </p:set>
                                    <p:animEffect filter="fade" transition="in">
                                      <p:cBhvr additive="repl">
                                        <p:cTn id="212" dur="1250"/>
                                        <p:tgtEl>
                                          <p:spTgt spid="240">
                                            <p:txEl>
                                              <p:pRg st="0" end="1"/>
                                            </p:txEl>
                                          </p:spTgt>
                                        </p:tgtEl>
                                      </p:cBhvr>
                                    </p:animEffect>
                                    <p:anim calcmode="lin" valueType="num">
                                      <p:cBhvr additive="repl">
                                        <p:cTn id="213" dur="1250" fill="hold"/>
                                        <p:tgtEl>
                                          <p:spTgt spid="240">
                                            <p:txEl>
                                              <p:pRg st="0" end="1"/>
                                            </p:txEl>
                                          </p:spTgt>
                                        </p:tgtEl>
                                        <p:attrNameLst>
                                          <p:attrName>ppt_x</p:attrName>
                                        </p:attrNameLst>
                                      </p:cBhvr>
                                      <p:tavLst>
                                        <p:tav tm="0">
                                          <p:val>
                                            <p:strVal val="#ppt_x"/>
                                          </p:val>
                                        </p:tav>
                                        <p:tav tm="100000">
                                          <p:val>
                                            <p:strVal val="#ppt_x"/>
                                          </p:val>
                                        </p:tav>
                                      </p:tavLst>
                                    </p:anim>
                                    <p:anim calcmode="lin" valueType="num">
                                      <p:cBhvr additive="repl">
                                        <p:cTn id="214" dur="1250" fill="hold"/>
                                        <p:tgtEl>
                                          <p:spTgt spid="240">
                                            <p:txEl>
                                              <p:pRg st="0"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457200" y="274680"/>
            <a:ext cx="8228880" cy="22248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4400" spc="-1" strike="noStrike">
                <a:solidFill>
                  <a:srgbClr val="000000"/>
                </a:solidFill>
                <a:latin typeface="Monotype Corsiva"/>
              </a:rPr>
              <a:t>Наш детский сад -</a:t>
            </a:r>
            <a:br/>
            <a:r>
              <a:rPr b="1" i="1" lang="ru-RU" sz="4400" spc="-1" strike="noStrike">
                <a:solidFill>
                  <a:srgbClr val="000000"/>
                </a:solidFill>
                <a:latin typeface="Monotype Corsiva"/>
              </a:rPr>
              <a:t>Дом счастливый для ребят.</a:t>
            </a:r>
            <a:br/>
            <a:r>
              <a:rPr b="1" i="1" lang="ru-RU" sz="4400" spc="-1" strike="noStrike">
                <a:solidFill>
                  <a:srgbClr val="000000"/>
                </a:solidFill>
                <a:latin typeface="Monotype Corsiva"/>
              </a:rPr>
              <a:t>Хотим об этом рассказать</a:t>
            </a:r>
            <a:br/>
            <a:r>
              <a:rPr b="1" i="1" lang="ru-RU" sz="4400" spc="-1" strike="noStrike">
                <a:solidFill>
                  <a:srgbClr val="000000"/>
                </a:solidFill>
                <a:latin typeface="Monotype Corsiva"/>
              </a:rPr>
              <a:t>И всё наглядно показать!</a:t>
            </a:r>
            <a:endParaRPr b="0" lang="ru-RU" sz="4400" spc="-1" strike="noStrike">
              <a:latin typeface="Arial"/>
            </a:endParaRPr>
          </a:p>
        </p:txBody>
      </p:sp>
      <p:sp>
        <p:nvSpPr>
          <p:cNvPr id="157" name="CustomShape 2"/>
          <p:cNvSpPr/>
          <p:nvPr/>
        </p:nvSpPr>
        <p:spPr>
          <a:xfrm>
            <a:off x="1143000" y="5929200"/>
            <a:ext cx="6857280" cy="713520"/>
          </a:xfrm>
          <a:prstGeom prst="rect">
            <a:avLst/>
          </a:prstGeom>
          <a:solidFill>
            <a:srgbClr val="00b050"/>
          </a:solidFill>
          <a:ln>
            <a:noFill/>
          </a:ln>
        </p:spPr>
        <p:style>
          <a:lnRef idx="0"/>
          <a:fillRef idx="0"/>
          <a:effectRef idx="0"/>
          <a:fontRef idx="minor"/>
        </p:style>
        <p:txBody>
          <a:bodyPr lIns="90000" rIns="90000" tIns="45000" bIns="45000"/>
          <a:p>
            <a:pPr marL="343080" indent="-342360" algn="ctr">
              <a:lnSpc>
                <a:spcPct val="100000"/>
              </a:lnSpc>
              <a:spcBef>
                <a:spcPts val="879"/>
              </a:spcBef>
            </a:pPr>
            <a:r>
              <a:rPr b="1" lang="ru-RU" sz="4400" spc="94" strike="noStrike">
                <a:solidFill>
                  <a:srgbClr val="ffff00"/>
                </a:solidFill>
                <a:latin typeface="Monotype Corsiva"/>
              </a:rPr>
              <a:t>Это мы – счастливые дети!</a:t>
            </a:r>
            <a:endParaRPr b="0" lang="ru-RU" sz="4400" spc="-1" strike="noStrike">
              <a:latin typeface="Arial"/>
            </a:endParaRPr>
          </a:p>
        </p:txBody>
      </p:sp>
      <p:pic>
        <p:nvPicPr>
          <p:cNvPr id="158" name="" descr=""/>
          <p:cNvPicPr/>
          <p:nvPr/>
        </p:nvPicPr>
        <p:blipFill>
          <a:blip r:embed="rId1"/>
          <a:stretch/>
        </p:blipFill>
        <p:spPr>
          <a:xfrm>
            <a:off x="1800000" y="2664000"/>
            <a:ext cx="5796000" cy="3259800"/>
          </a:xfrm>
          <a:prstGeom prst="rect">
            <a:avLst/>
          </a:prstGeom>
          <a:ln>
            <a:noFill/>
          </a:ln>
        </p:spPr>
      </p:pic>
    </p:spTree>
  </p:cSld>
  <p:timing>
    <p:tnLst>
      <p:par>
        <p:cTn id="31" dur="indefinite" restart="never" nodeType="tmRoot">
          <p:childTnLst>
            <p:seq>
              <p:cTn id="32" nodeType="mainSeq">
                <p:childTnLst>
                  <p:par>
                    <p:cTn id="33" fill="freeze">
                      <p:stCondLst>
                        <p:cond delay="0"/>
                      </p:stCondLst>
                      <p:childTnLst>
                        <p:par>
                          <p:cTn id="34" fill="freeze">
                            <p:stCondLst>
                              <p:cond delay="0"/>
                            </p:stCondLst>
                            <p:childTnLst>
                              <p:par>
                                <p:cTn id="35" nodeType="afterEffect" fill="hold" presetClass="entr" presetID="10">
                                  <p:stCondLst>
                                    <p:cond delay="0"/>
                                  </p:stCondLst>
                                  <p:childTnLst>
                                    <p:set>
                                      <p:cBhvr>
                                        <p:cTn id="36" dur="1" fill="hold">
                                          <p:stCondLst>
                                            <p:cond delay="0"/>
                                          </p:stCondLst>
                                        </p:cTn>
                                        <p:tgtEl>
                                          <p:spTgt spid="156"/>
                                        </p:tgtEl>
                                        <p:attrNameLst>
                                          <p:attrName>style.visibility</p:attrName>
                                        </p:attrNameLst>
                                      </p:cBhvr>
                                      <p:to>
                                        <p:strVal val="visible"/>
                                      </p:to>
                                    </p:set>
                                    <p:animEffect filter="fade" transition="in">
                                      <p:cBhvr additive="repl">
                                        <p:cTn id="37" dur="2000"/>
                                        <p:tgtEl>
                                          <p:spTgt spid="156"/>
                                        </p:tgtEl>
                                      </p:cBhvr>
                                    </p:animEffect>
                                  </p:childTnLst>
                                </p:cTn>
                              </p:par>
                              <p:par>
                                <p:cTn id="38" nodeType="withEffect" fill="hold" presetClass="entr" presetID="42">
                                  <p:stCondLst>
                                    <p:cond delay="0"/>
                                  </p:stCondLst>
                                  <p:childTnLst>
                                    <p:set>
                                      <p:cBhvr>
                                        <p:cTn id="39" dur="1" fill="hold">
                                          <p:stCondLst>
                                            <p:cond delay="0"/>
                                          </p:stCondLst>
                                        </p:cTn>
                                        <p:tgtEl>
                                          <p:spTgt spid="157"/>
                                        </p:tgtEl>
                                        <p:attrNameLst>
                                          <p:attrName>style.visibility</p:attrName>
                                        </p:attrNameLst>
                                      </p:cBhvr>
                                      <p:to>
                                        <p:strVal val="visible"/>
                                      </p:to>
                                    </p:set>
                                    <p:animEffect filter="fade" transition="in">
                                      <p:cBhvr additive="repl">
                                        <p:cTn id="40" dur="2000"/>
                                        <p:tgtEl>
                                          <p:spTgt spid="157"/>
                                        </p:tgtEl>
                                      </p:cBhvr>
                                    </p:animEffect>
                                    <p:anim calcmode="lin" valueType="num">
                                      <p:cBhvr additive="repl">
                                        <p:cTn id="41" dur="2000" fill="hold"/>
                                        <p:tgtEl>
                                          <p:spTgt spid="157"/>
                                        </p:tgtEl>
                                        <p:attrNameLst>
                                          <p:attrName>ppt_x</p:attrName>
                                        </p:attrNameLst>
                                      </p:cBhvr>
                                      <p:tavLst>
                                        <p:tav tm="0">
                                          <p:val>
                                            <p:strVal val="#ppt_x"/>
                                          </p:val>
                                        </p:tav>
                                        <p:tav tm="100000">
                                          <p:val>
                                            <p:strVal val="#ppt_x"/>
                                          </p:val>
                                        </p:tav>
                                      </p:tavLst>
                                    </p:anim>
                                    <p:anim calcmode="lin" valueType="num">
                                      <p:cBhvr additive="repl">
                                        <p:cTn id="42" dur="2000" fill="hold"/>
                                        <p:tgtEl>
                                          <p:spTgt spid="157"/>
                                        </p:tgtEl>
                                        <p:attrNameLst>
                                          <p:attrName>ppt_y</p:attrName>
                                        </p:attrNameLst>
                                      </p:cBhvr>
                                      <p:tavLst>
                                        <p:tav tm="0">
                                          <p:val>
                                            <p:strVal val="#ppt_y+.1"/>
                                          </p:val>
                                        </p:tav>
                                        <p:tav tm="100000">
                                          <p:val>
                                            <p:strVal val="#ppt_y"/>
                                          </p:val>
                                        </p:tav>
                                      </p:tavLst>
                                    </p:anim>
                                  </p:childTnLst>
                                </p:cTn>
                              </p:par>
                              <p:par>
                                <p:cTn id="43" nodeType="withEffect" fill="hold" presetClass="entr" presetID="42">
                                  <p:stCondLst>
                                    <p:cond delay="0"/>
                                  </p:stCondLst>
                                  <p:childTnLst>
                                    <p:set>
                                      <p:cBhvr>
                                        <p:cTn id="44" dur="1" fill="hold">
                                          <p:stCondLst>
                                            <p:cond delay="0"/>
                                          </p:stCondLst>
                                        </p:cTn>
                                        <p:tgtEl>
                                          <p:spTgt spid="157">
                                            <p:txEl>
                                              <p:pRg st="0" end="26"/>
                                            </p:txEl>
                                          </p:spTgt>
                                        </p:tgtEl>
                                        <p:attrNameLst>
                                          <p:attrName>style.visibility</p:attrName>
                                        </p:attrNameLst>
                                      </p:cBhvr>
                                      <p:to>
                                        <p:strVal val="visible"/>
                                      </p:to>
                                    </p:set>
                                    <p:animEffect filter="fade" transition="in">
                                      <p:cBhvr additive="repl">
                                        <p:cTn id="45" dur="2000"/>
                                        <p:tgtEl>
                                          <p:spTgt spid="157">
                                            <p:txEl>
                                              <p:pRg st="0" end="26"/>
                                            </p:txEl>
                                          </p:spTgt>
                                        </p:tgtEl>
                                      </p:cBhvr>
                                    </p:animEffect>
                                    <p:anim calcmode="lin" valueType="num">
                                      <p:cBhvr additive="repl">
                                        <p:cTn id="46" dur="2000" fill="hold"/>
                                        <p:tgtEl>
                                          <p:spTgt spid="157">
                                            <p:txEl>
                                              <p:pRg st="0" end="26"/>
                                            </p:txEl>
                                          </p:spTgt>
                                        </p:tgtEl>
                                        <p:attrNameLst>
                                          <p:attrName>ppt_x</p:attrName>
                                        </p:attrNameLst>
                                      </p:cBhvr>
                                      <p:tavLst>
                                        <p:tav tm="0">
                                          <p:val>
                                            <p:strVal val="#ppt_x"/>
                                          </p:val>
                                        </p:tav>
                                        <p:tav tm="100000">
                                          <p:val>
                                            <p:strVal val="#ppt_x"/>
                                          </p:val>
                                        </p:tav>
                                      </p:tavLst>
                                    </p:anim>
                                    <p:anim calcmode="lin" valueType="num">
                                      <p:cBhvr additive="repl">
                                        <p:cTn id="47" dur="2000" fill="hold"/>
                                        <p:tgtEl>
                                          <p:spTgt spid="157">
                                            <p:txEl>
                                              <p:pRg st="0"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467640" y="188640"/>
            <a:ext cx="8424360" cy="7052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4400" spc="-1" strike="noStrike">
                <a:solidFill>
                  <a:srgbClr val="000000"/>
                </a:solidFill>
                <a:latin typeface="Monotype Corsiva"/>
              </a:rPr>
              <a:t>Общая   информация об образовательном    учреждении</a:t>
            </a:r>
            <a:endParaRPr b="0" lang="ru-RU" sz="4400" spc="-1" strike="noStrike">
              <a:latin typeface="Arial"/>
            </a:endParaRPr>
          </a:p>
        </p:txBody>
      </p:sp>
      <p:sp>
        <p:nvSpPr>
          <p:cNvPr id="160" name="CustomShape 2"/>
          <p:cNvSpPr/>
          <p:nvPr/>
        </p:nvSpPr>
        <p:spPr>
          <a:xfrm>
            <a:off x="457200" y="836640"/>
            <a:ext cx="8228880" cy="57600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901"/>
              </a:spcBef>
            </a:pPr>
            <a:endParaRPr b="0" lang="ru-RU" sz="1800" spc="-1" strike="noStrike">
              <a:latin typeface="Arial"/>
            </a:endParaRPr>
          </a:p>
          <a:p>
            <a:pPr algn="ctr">
              <a:lnSpc>
                <a:spcPct val="100000"/>
              </a:lnSpc>
              <a:spcBef>
                <a:spcPts val="1599"/>
              </a:spcBef>
            </a:pPr>
            <a:endParaRPr b="0" lang="ru-RU" sz="1800" spc="-1" strike="noStrike">
              <a:latin typeface="Arial"/>
            </a:endParaRPr>
          </a:p>
        </p:txBody>
      </p:sp>
      <p:sp>
        <p:nvSpPr>
          <p:cNvPr id="161" name="TextShape 3"/>
          <p:cNvSpPr txBox="1"/>
          <p:nvPr/>
        </p:nvSpPr>
        <p:spPr>
          <a:xfrm>
            <a:off x="119160" y="927000"/>
            <a:ext cx="9096840" cy="8793000"/>
          </a:xfrm>
          <a:prstGeom prst="rect">
            <a:avLst/>
          </a:prstGeom>
          <a:noFill/>
          <a:ln>
            <a:noFill/>
          </a:ln>
        </p:spPr>
        <p:txBody>
          <a:bodyPr lIns="90000" rIns="90000" tIns="45000" bIns="45000"/>
          <a:p>
            <a:pPr>
              <a:lnSpc>
                <a:spcPct val="100000"/>
              </a:lnSpc>
            </a:pPr>
            <a:endParaRPr b="0" lang="ru-RU" sz="1400" spc="-1" strike="noStrike">
              <a:latin typeface="Times New Roman"/>
            </a:endParaRPr>
          </a:p>
          <a:p>
            <a:pPr>
              <a:lnSpc>
                <a:spcPct val="100000"/>
              </a:lnSpc>
            </a:pPr>
            <a:r>
              <a:rPr b="0" lang="ru-RU" sz="1400" spc="-1" strike="noStrike">
                <a:latin typeface="Times New Roman"/>
              </a:rPr>
              <a:t> </a:t>
            </a:r>
            <a:endParaRPr b="0" lang="ru-RU" sz="1400" spc="-1" strike="noStrike">
              <a:latin typeface="Times New Roman"/>
            </a:endParaRPr>
          </a:p>
          <a:p>
            <a:pPr>
              <a:lnSpc>
                <a:spcPct val="100000"/>
              </a:lnSpc>
            </a:pPr>
            <a:r>
              <a:rPr b="0" lang="ru-RU" sz="1400" spc="-1" strike="noStrike">
                <a:latin typeface="Times New Roman"/>
              </a:rPr>
              <a:t>Дата создания ДОУ: 1. 04.1968 год.</a:t>
            </a:r>
            <a:endParaRPr b="0" lang="ru-RU" sz="1400" spc="-1" strike="noStrike">
              <a:latin typeface="Times New Roman"/>
            </a:endParaRPr>
          </a:p>
          <a:p>
            <a:pPr>
              <a:lnSpc>
                <a:spcPct val="100000"/>
              </a:lnSpc>
            </a:pPr>
            <a:r>
              <a:rPr b="0" lang="ru-RU" sz="1400" spc="-1" strike="noStrike">
                <a:latin typeface="Times New Roman"/>
              </a:rPr>
              <a:t>Полное наименование образовательной организации: Муниципальное бюджетное дошкольное образовательное учреждение детского сада общеразвивающего вида с приоритетным осуществлением деятельности по художественно-эстетическому направлению развития детей № 12 «Сказка» города Ставрополя.</a:t>
            </a:r>
            <a:endParaRPr b="0" lang="ru-RU" sz="1400" spc="-1" strike="noStrike">
              <a:latin typeface="Times New Roman"/>
            </a:endParaRPr>
          </a:p>
          <a:p>
            <a:pPr>
              <a:lnSpc>
                <a:spcPct val="100000"/>
              </a:lnSpc>
            </a:pPr>
            <a:r>
              <a:rPr b="0" lang="ru-RU" sz="1400" spc="-1" strike="noStrike">
                <a:latin typeface="Times New Roman"/>
              </a:rPr>
              <a:t>Сокращенное наименование образовательной организации: МБДОУ детский сад №12 «Сказка».</a:t>
            </a:r>
            <a:endParaRPr b="0" lang="ru-RU" sz="1400" spc="-1" strike="noStrike">
              <a:latin typeface="Times New Roman"/>
            </a:endParaRPr>
          </a:p>
          <a:p>
            <a:pPr>
              <a:lnSpc>
                <a:spcPct val="100000"/>
              </a:lnSpc>
            </a:pPr>
            <a:r>
              <a:rPr b="0" lang="ru-RU" sz="1400" spc="-1" strike="noStrike">
                <a:latin typeface="Times New Roman"/>
              </a:rPr>
              <a:t>Заведующий МБДОУ детского сада № 12 «Сказка» г. Ставрополя – Чуйко Елена Ивановна, телефон: 75-49-87.</a:t>
            </a:r>
            <a:endParaRPr b="0" lang="ru-RU" sz="1400" spc="-1" strike="noStrike">
              <a:latin typeface="Times New Roman"/>
            </a:endParaRPr>
          </a:p>
          <a:p>
            <a:pPr>
              <a:lnSpc>
                <a:spcPct val="100000"/>
              </a:lnSpc>
            </a:pPr>
            <a:r>
              <a:rPr b="0" lang="ru-RU" sz="1400" spc="-1" strike="noStrike">
                <a:latin typeface="Times New Roman"/>
              </a:rPr>
              <a:t>Местонахождения учреждения:</a:t>
            </a:r>
            <a:endParaRPr b="0" lang="ru-RU" sz="1400" spc="-1" strike="noStrike">
              <a:latin typeface="Times New Roman"/>
            </a:endParaRPr>
          </a:p>
          <a:p>
            <a:pPr>
              <a:lnSpc>
                <a:spcPct val="100000"/>
              </a:lnSpc>
            </a:pPr>
            <a:r>
              <a:rPr b="0" lang="ru-RU" sz="1400" spc="-1" strike="noStrike">
                <a:latin typeface="Times New Roman"/>
              </a:rPr>
              <a:t>Юридический адрес: 355041, Российская Федерация, Ставропольский край, г. Ставрополь, проезд Братский 22</a:t>
            </a:r>
            <a:endParaRPr b="0" lang="ru-RU" sz="1400" spc="-1" strike="noStrike">
              <a:latin typeface="Times New Roman"/>
            </a:endParaRPr>
          </a:p>
          <a:p>
            <a:pPr>
              <a:lnSpc>
                <a:spcPct val="100000"/>
              </a:lnSpc>
            </a:pPr>
            <a:endParaRPr b="0" lang="ru-RU" sz="1400" spc="-1" strike="noStrike">
              <a:latin typeface="Times New Roman"/>
            </a:endParaRPr>
          </a:p>
          <a:p>
            <a:pPr>
              <a:lnSpc>
                <a:spcPct val="100000"/>
              </a:lnSpc>
            </a:pPr>
            <a:r>
              <a:rPr b="0" lang="ru-RU" sz="1400" spc="-1" strike="noStrike">
                <a:latin typeface="Times New Roman"/>
              </a:rPr>
              <a:t>Фактический адрес: 355017, Российская Федерация, Ставропольский край, г. Ставрополь, проезд Братский, 22</a:t>
            </a:r>
            <a:endParaRPr b="0" lang="ru-RU" sz="1400" spc="-1" strike="noStrike">
              <a:latin typeface="Times New Roman"/>
            </a:endParaRPr>
          </a:p>
          <a:p>
            <a:pPr>
              <a:lnSpc>
                <a:spcPct val="100000"/>
              </a:lnSpc>
            </a:pPr>
            <a:endParaRPr b="0" lang="ru-RU" sz="1400" spc="-1" strike="noStrike">
              <a:latin typeface="Times New Roman"/>
            </a:endParaRPr>
          </a:p>
          <a:p>
            <a:pPr>
              <a:lnSpc>
                <a:spcPct val="100000"/>
              </a:lnSpc>
            </a:pPr>
            <a:r>
              <a:rPr b="0" lang="ru-RU" sz="1400" spc="-1" strike="noStrike">
                <a:latin typeface="Times New Roman"/>
              </a:rPr>
              <a:t>Режим работы — пятидневный:</a:t>
            </a:r>
            <a:endParaRPr b="0" lang="ru-RU" sz="1400" spc="-1" strike="noStrike">
              <a:latin typeface="Times New Roman"/>
            </a:endParaRPr>
          </a:p>
          <a:p>
            <a:pPr>
              <a:lnSpc>
                <a:spcPct val="100000"/>
              </a:lnSpc>
            </a:pPr>
            <a:r>
              <a:rPr b="0" lang="ru-RU" sz="1400" spc="-1" strike="noStrike">
                <a:latin typeface="Times New Roman"/>
              </a:rPr>
              <a:t>C понедельника по пятницу, c 7-00 до 19-00 часов, с 12- часовым пребыванием детей;</a:t>
            </a:r>
            <a:endParaRPr b="0" lang="ru-RU" sz="1400" spc="-1" strike="noStrike">
              <a:latin typeface="Times New Roman"/>
            </a:endParaRPr>
          </a:p>
          <a:p>
            <a:pPr>
              <a:lnSpc>
                <a:spcPct val="100000"/>
              </a:lnSpc>
            </a:pPr>
            <a:r>
              <a:rPr b="0" lang="ru-RU" sz="1400" spc="-1" strike="noStrike">
                <a:latin typeface="Times New Roman"/>
              </a:rPr>
              <a:t>Выходные — суббота, воскресенье, праздничные дни.</a:t>
            </a:r>
            <a:endParaRPr b="0" lang="ru-RU" sz="1400" spc="-1" strike="noStrike">
              <a:latin typeface="Times New Roman"/>
            </a:endParaRPr>
          </a:p>
          <a:p>
            <a:pPr>
              <a:lnSpc>
                <a:spcPct val="100000"/>
              </a:lnSpc>
            </a:pPr>
            <a:endParaRPr b="0" lang="ru-RU" sz="1400" spc="-1" strike="noStrike">
              <a:latin typeface="Times New Roman"/>
            </a:endParaRPr>
          </a:p>
        </p:txBody>
      </p:sp>
      <p:sp>
        <p:nvSpPr>
          <p:cNvPr id="162" name="TextShape 4"/>
          <p:cNvSpPr txBox="1"/>
          <p:nvPr/>
        </p:nvSpPr>
        <p:spPr>
          <a:xfrm>
            <a:off x="120960" y="4320000"/>
            <a:ext cx="9311040" cy="5966640"/>
          </a:xfrm>
          <a:prstGeom prst="rect">
            <a:avLst/>
          </a:prstGeom>
          <a:noFill/>
          <a:ln>
            <a:noFill/>
          </a:ln>
        </p:spPr>
        <p:txBody>
          <a:bodyPr lIns="90000" rIns="90000" tIns="45000" bIns="45000"/>
          <a:p>
            <a:r>
              <a:rPr b="0" lang="ru-RU" sz="1400" spc="-1" strike="noStrike">
                <a:latin typeface="Times New Roman"/>
              </a:rPr>
              <a:t>Контактные телефоны: факс (8652)75-49 -87 и (8652)71-62-06</a:t>
            </a:r>
            <a:endParaRPr b="0" lang="ru-RU" sz="1400" spc="-1" strike="noStrike">
              <a:latin typeface="Arial"/>
            </a:endParaRPr>
          </a:p>
          <a:p>
            <a:r>
              <a:rPr b="0" lang="ru-RU" sz="1400" spc="-1" strike="noStrike">
                <a:latin typeface="Times New Roman"/>
              </a:rPr>
              <a:t>Адрес сайта: stavsad12.ru</a:t>
            </a:r>
            <a:endParaRPr b="0" lang="ru-RU" sz="1400" spc="-1" strike="noStrike">
              <a:latin typeface="Arial"/>
            </a:endParaRPr>
          </a:p>
          <a:p>
            <a:r>
              <a:rPr b="0" lang="ru-RU" sz="1400" spc="-1" strike="noStrike">
                <a:latin typeface="Times New Roman"/>
              </a:rPr>
              <a:t>Электронный адрес:  dou_12@stavadm.ru  </a:t>
            </a:r>
            <a:endParaRPr b="0" lang="ru-RU" sz="1400" spc="-1" strike="noStrike">
              <a:latin typeface="Arial"/>
            </a:endParaRPr>
          </a:p>
          <a:p>
            <a:r>
              <a:rPr b="0" lang="ru-RU" sz="1400" spc="-1" strike="noStrike">
                <a:latin typeface="Times New Roman"/>
              </a:rPr>
              <a:t>Учредителем учреждения является комитет образования администрации города Ставрополя</a:t>
            </a:r>
            <a:endParaRPr b="0" lang="ru-RU" sz="1400" spc="-1" strike="noStrike">
              <a:latin typeface="Arial"/>
            </a:endParaRPr>
          </a:p>
          <a:p>
            <a:r>
              <a:rPr b="0" lang="ru-RU" sz="1400" spc="-1" strike="noStrike">
                <a:latin typeface="Times New Roman"/>
              </a:rPr>
              <a:t>Руководитель комитета образования администрации города Ставрополя: Исполняющий обязанности  руководителя комитета образования администрации города Ставрополя заместитель руководителя комитета образования администрации города Ставрополя — Волосовцова Евгения Валентиновна. Тел.: 22-52-01</a:t>
            </a:r>
            <a:endParaRPr b="0" lang="ru-RU" sz="1400" spc="-1" strike="noStrike">
              <a:latin typeface="Arial"/>
            </a:endParaRPr>
          </a:p>
          <a:p>
            <a:r>
              <a:rPr b="0" lang="ru-RU" sz="1400" spc="-1" strike="noStrike">
                <a:latin typeface="Times New Roman"/>
              </a:rPr>
              <a:t>Руководитель дошкольного и специального образования: Лобанкова Татьяна Валентиновна. Тел.: 22-52-10</a:t>
            </a:r>
            <a:endParaRPr b="0" lang="ru-RU" sz="1400" spc="-1" strike="noStrike">
              <a:latin typeface="Arial"/>
            </a:endParaRPr>
          </a:p>
          <a:p>
            <a:r>
              <a:rPr b="0" lang="ru-RU" sz="1400" spc="-1" strike="noStrike">
                <a:latin typeface="Times New Roman"/>
              </a:rPr>
              <a:t>Адрес учредителя: 355035, Российская Федерация, Ставропольский край, г. Ставрополь, ул. Мира, 285.</a:t>
            </a:r>
            <a:endParaRPr b="0" lang="ru-RU" sz="1400" spc="-1" strike="noStrike">
              <a:latin typeface="Arial"/>
            </a:endParaRPr>
          </a:p>
          <a:p>
            <a:endParaRPr b="0" lang="ru-RU" sz="1400" spc="-1" strike="noStrike">
              <a:latin typeface="Arial"/>
            </a:endParaRPr>
          </a:p>
          <a:p>
            <a:endParaRPr b="0" lang="ru-RU" sz="1400" spc="-1" strike="noStrike">
              <a:latin typeface="Arial"/>
            </a:endParaRPr>
          </a:p>
          <a:p>
            <a:r>
              <a:rPr b="0" lang="ru-RU" sz="1400" spc="-1" strike="noStrike">
                <a:latin typeface="Arial"/>
              </a:rPr>
              <a:t>Адрес сайта: www.stavadm.ru, портал: http://education-26.ru.</a:t>
            </a:r>
            <a:endParaRPr b="0" lang="ru-RU" sz="1400" spc="-1" strike="noStrike">
              <a:latin typeface="Arial"/>
            </a:endParaRPr>
          </a:p>
        </p:txBody>
      </p:sp>
    </p:spTree>
  </p:cSld>
  <p:timing>
    <p:tnLst>
      <p:par>
        <p:cTn id="48" dur="indefinite" restart="never" nodeType="tmRoot">
          <p:childTnLst>
            <p:seq>
              <p:cTn id="49" nodeType="mainSeq">
                <p:childTnLst>
                  <p:par>
                    <p:cTn id="50" fill="freeze">
                      <p:stCondLst>
                        <p:cond delay="0"/>
                      </p:stCondLst>
                      <p:childTnLst>
                        <p:par>
                          <p:cTn id="51" fill="freeze">
                            <p:stCondLst>
                              <p:cond delay="0"/>
                            </p:stCondLst>
                            <p:childTnLst>
                              <p:par>
                                <p:cTn id="52" nodeType="afterEffect" fill="hold" presetClass="entr" presetID="10">
                                  <p:stCondLst>
                                    <p:cond delay="0"/>
                                  </p:stCondLst>
                                  <p:childTnLst>
                                    <p:set>
                                      <p:cBhvr>
                                        <p:cTn id="53" dur="1" fill="hold">
                                          <p:stCondLst>
                                            <p:cond delay="0"/>
                                          </p:stCondLst>
                                        </p:cTn>
                                        <p:tgtEl>
                                          <p:spTgt spid="159"/>
                                        </p:tgtEl>
                                        <p:attrNameLst>
                                          <p:attrName>style.visibility</p:attrName>
                                        </p:attrNameLst>
                                      </p:cBhvr>
                                      <p:to>
                                        <p:strVal val="visible"/>
                                      </p:to>
                                    </p:set>
                                    <p:animEffect filter="fade" transition="in">
                                      <p:cBhvr additive="repl">
                                        <p:cTn id="54" dur="2000"/>
                                        <p:tgtEl>
                                          <p:spTgt spid="159"/>
                                        </p:tgtEl>
                                      </p:cBhvr>
                                    </p:animEffect>
                                  </p:childTnLst>
                                </p:cTn>
                              </p:par>
                            </p:childTnLst>
                          </p:cTn>
                        </p:par>
                      </p:childTnLst>
                    </p:cTn>
                  </p:par>
                  <p:par>
                    <p:cTn id="55" fill="freeze">
                      <p:stCondLst>
                        <p:cond delay="indefinite"/>
                      </p:stCondLst>
                      <p:childTnLst>
                        <p:par>
                          <p:cTn id="56" fill="freeze">
                            <p:stCondLst>
                              <p:cond delay="0"/>
                            </p:stCondLst>
                            <p:childTnLst>
                              <p:par>
                                <p:cTn id="57" nodeType="clickEffect" fill="hold" presetClass="entr" presetID="10">
                                  <p:stCondLst>
                                    <p:cond delay="0"/>
                                  </p:stCondLst>
                                  <p:childTnLst>
                                    <p:set>
                                      <p:cBhvr>
                                        <p:cTn id="58" dur="1" fill="hold">
                                          <p:stCondLst>
                                            <p:cond delay="0"/>
                                          </p:stCondLst>
                                        </p:cTn>
                                        <p:tgtEl>
                                          <p:spTgt spid="160">
                                            <p:txEl>
                                              <p:pRg st="1" end="2"/>
                                            </p:txEl>
                                          </p:spTgt>
                                        </p:tgtEl>
                                        <p:attrNameLst>
                                          <p:attrName>style.visibility</p:attrName>
                                        </p:attrNameLst>
                                      </p:cBhvr>
                                      <p:to>
                                        <p:strVal val="visible"/>
                                      </p:to>
                                    </p:set>
                                    <p:animEffect filter="fade" transition="in">
                                      <p:cBhvr additive="repl">
                                        <p:cTn id="59" dur="2000"/>
                                        <p:tgtEl>
                                          <p:spTgt spid="160">
                                            <p:txEl>
                                              <p:pRg st="1" end="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395640" y="792000"/>
            <a:ext cx="8290440" cy="573264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641"/>
              </a:spcBef>
            </a:pPr>
            <a:r>
              <a:rPr b="1" lang="ru-RU" sz="3200" spc="-1" strike="noStrike">
                <a:solidFill>
                  <a:srgbClr val="000000"/>
                </a:solidFill>
                <a:latin typeface="Times New Roman"/>
              </a:rPr>
              <a:t>Сведения о контингенте воспитанников:</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ДОУ обеспечивает воспитание и обучение, присмотр и уход за детьми       от 2 до 7 лет. В ДОУ функционирует 6 групп. </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Из них: 2 группы комбинированной направленности (с нарушением речи), 4 группы направленности общеразвивающей. Форма обучения – очная.</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Списочный состав - 187 воспитанника.</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Группа общеразвивающей направленности для детей 2-3 лет - 35 воспитанников</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Группа общеразвивающей направленности для детей 3-4 лет - 31 воспитанников</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Две группы общеразвивающей направленности для детей 4-5 лет — 37 воспитанников</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Группа общеразвивающей направленности для детей 6-7  лет - 24 воспитанников</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Группа комбинированной  направленности для детей 5-6 лет- 31 воспитанник</a:t>
            </a:r>
            <a:endParaRPr b="0" lang="ru-RU" sz="3200" spc="-1" strike="noStrike">
              <a:latin typeface="Arial"/>
            </a:endParaRPr>
          </a:p>
          <a:p>
            <a:pPr>
              <a:lnSpc>
                <a:spcPct val="100000"/>
              </a:lnSpc>
              <a:spcBef>
                <a:spcPts val="641"/>
              </a:spcBef>
            </a:pPr>
            <a:r>
              <a:rPr b="0" lang="ru-RU" sz="3200" spc="-1" strike="noStrike">
                <a:solidFill>
                  <a:srgbClr val="000000"/>
                </a:solidFill>
                <a:latin typeface="Times New Roman"/>
              </a:rPr>
              <a:t>Группа комбинированной направленности для детей 6-7 лет - 29 воспитанников</a:t>
            </a:r>
            <a:endParaRPr b="0" lang="ru-RU" sz="3200" spc="-1" strike="noStrike">
              <a:latin typeface="Arial"/>
            </a:endParaRPr>
          </a:p>
          <a:p>
            <a:pPr>
              <a:lnSpc>
                <a:spcPct val="100000"/>
              </a:lnSpc>
              <a:spcBef>
                <a:spcPts val="641"/>
              </a:spcBef>
            </a:pPr>
            <a:endParaRPr b="0" lang="ru-RU" sz="3200" spc="-1" strike="noStrike">
              <a:latin typeface="Arial"/>
            </a:endParaRPr>
          </a:p>
        </p:txBody>
      </p:sp>
    </p:spTree>
  </p:cSld>
  <p:timing>
    <p:tnLst>
      <p:par>
        <p:cTn id="60" dur="indefinite" restart="never" nodeType="tmRoot">
          <p:childTnLst>
            <p:seq>
              <p:cTn id="61" nodeType="mainSeq">
                <p:childTnLst>
                  <p:par>
                    <p:cTn id="62" fill="freeze">
                      <p:stCondLst>
                        <p:cond delay="indefinite"/>
                      </p:stCondLst>
                      <p:childTnLst>
                        <p:par>
                          <p:cTn id="63" fill="freeze">
                            <p:stCondLst>
                              <p:cond delay="0"/>
                            </p:stCondLst>
                            <p:childTnLst>
                              <p:par>
                                <p:cTn id="64" nodeType="clickEffect" fill="hold" presetClass="entr" presetID="10">
                                  <p:stCondLst>
                                    <p:cond delay="0"/>
                                  </p:stCondLst>
                                  <p:childTnLst>
                                    <p:set>
                                      <p:cBhvr>
                                        <p:cTn id="65" dur="1" fill="hold">
                                          <p:stCondLst>
                                            <p:cond delay="0"/>
                                          </p:stCondLst>
                                        </p:cTn>
                                        <p:tgtEl>
                                          <p:spTgt spid="163">
                                            <p:txEl>
                                              <p:pRg st="0" end="38"/>
                                            </p:txEl>
                                          </p:spTgt>
                                        </p:tgtEl>
                                        <p:attrNameLst>
                                          <p:attrName>style.visibility</p:attrName>
                                        </p:attrNameLst>
                                      </p:cBhvr>
                                      <p:to>
                                        <p:strVal val="visible"/>
                                      </p:to>
                                    </p:set>
                                    <p:animEffect filter="fade" transition="in">
                                      <p:cBhvr additive="repl">
                                        <p:cTn id="66" dur="2000"/>
                                        <p:tgtEl>
                                          <p:spTgt spid="163">
                                            <p:txEl>
                                              <p:pRg st="0" end="38"/>
                                            </p:txEl>
                                          </p:spTgt>
                                        </p:tgtEl>
                                      </p:cBhvr>
                                    </p:animEffect>
                                  </p:childTnLst>
                                </p:cTn>
                              </p:par>
                              <p:par>
                                <p:cTn id="67" nodeType="withEffect" fill="hold" presetClass="entr" presetID="10">
                                  <p:stCondLst>
                                    <p:cond delay="0"/>
                                  </p:stCondLst>
                                  <p:childTnLst>
                                    <p:set>
                                      <p:cBhvr>
                                        <p:cTn id="68"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69" dur="2000"/>
                                        <p:tgtEl>
                                          <p:spTgt spid="163">
                                            <p:txEl>
                                              <p:pRg st="780" end="780"/>
                                            </p:txEl>
                                          </p:spTgt>
                                        </p:tgtEl>
                                      </p:cBhvr>
                                    </p:animEffect>
                                  </p:childTnLst>
                                </p:cTn>
                              </p:par>
                              <p:par>
                                <p:cTn id="70" nodeType="withEffect" fill="hold" presetClass="entr" presetID="10">
                                  <p:stCondLst>
                                    <p:cond delay="0"/>
                                  </p:stCondLst>
                                  <p:childTnLst>
                                    <p:set>
                                      <p:cBhvr>
                                        <p:cTn id="71"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72" dur="2000"/>
                                        <p:tgtEl>
                                          <p:spTgt spid="163">
                                            <p:txEl>
                                              <p:pRg st="780" end="780"/>
                                            </p:txEl>
                                          </p:spTgt>
                                        </p:tgtEl>
                                      </p:cBhvr>
                                    </p:animEffect>
                                  </p:childTnLst>
                                </p:cTn>
                              </p:par>
                              <p:par>
                                <p:cTn id="73" nodeType="withEffect" fill="hold" presetClass="entr" presetID="10">
                                  <p:stCondLst>
                                    <p:cond delay="0"/>
                                  </p:stCondLst>
                                  <p:childTnLst>
                                    <p:set>
                                      <p:cBhvr>
                                        <p:cTn id="74"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75" dur="2000"/>
                                        <p:tgtEl>
                                          <p:spTgt spid="163">
                                            <p:txEl>
                                              <p:pRg st="780" end="780"/>
                                            </p:txEl>
                                          </p:spTgt>
                                        </p:tgtEl>
                                      </p:cBhvr>
                                    </p:animEffect>
                                  </p:childTnLst>
                                </p:cTn>
                              </p:par>
                              <p:par>
                                <p:cTn id="76" nodeType="withEffect" fill="hold" presetClass="entr" presetID="10">
                                  <p:stCondLst>
                                    <p:cond delay="0"/>
                                  </p:stCondLst>
                                  <p:childTnLst>
                                    <p:set>
                                      <p:cBhvr>
                                        <p:cTn id="77"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78" dur="2000"/>
                                        <p:tgtEl>
                                          <p:spTgt spid="163">
                                            <p:txEl>
                                              <p:pRg st="780" end="780"/>
                                            </p:txEl>
                                          </p:spTgt>
                                        </p:tgtEl>
                                      </p:cBhvr>
                                    </p:animEffect>
                                  </p:childTnLst>
                                </p:cTn>
                              </p:par>
                              <p:par>
                                <p:cTn id="79" nodeType="withEffect" fill="hold" presetClass="entr" presetID="10">
                                  <p:stCondLst>
                                    <p:cond delay="0"/>
                                  </p:stCondLst>
                                  <p:childTnLst>
                                    <p:set>
                                      <p:cBhvr>
                                        <p:cTn id="80"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81" dur="2000"/>
                                        <p:tgtEl>
                                          <p:spTgt spid="163">
                                            <p:txEl>
                                              <p:pRg st="780" end="780"/>
                                            </p:txEl>
                                          </p:spTgt>
                                        </p:tgtEl>
                                      </p:cBhvr>
                                    </p:animEffect>
                                  </p:childTnLst>
                                </p:cTn>
                              </p:par>
                              <p:par>
                                <p:cTn id="82" nodeType="withEffect" fill="hold" presetClass="entr" presetID="10">
                                  <p:stCondLst>
                                    <p:cond delay="0"/>
                                  </p:stCondLst>
                                  <p:childTnLst>
                                    <p:set>
                                      <p:cBhvr>
                                        <p:cTn id="83"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84" dur="2000"/>
                                        <p:tgtEl>
                                          <p:spTgt spid="163">
                                            <p:txEl>
                                              <p:pRg st="780" end="780"/>
                                            </p:txEl>
                                          </p:spTgt>
                                        </p:tgtEl>
                                      </p:cBhvr>
                                    </p:animEffect>
                                  </p:childTnLst>
                                </p:cTn>
                              </p:par>
                              <p:par>
                                <p:cTn id="85" nodeType="withEffect" fill="hold" presetClass="entr" presetID="10">
                                  <p:stCondLst>
                                    <p:cond delay="0"/>
                                  </p:stCondLst>
                                  <p:childTnLst>
                                    <p:set>
                                      <p:cBhvr>
                                        <p:cTn id="86"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87" dur="2000"/>
                                        <p:tgtEl>
                                          <p:spTgt spid="163">
                                            <p:txEl>
                                              <p:pRg st="780" end="780"/>
                                            </p:txEl>
                                          </p:spTgt>
                                        </p:tgtEl>
                                      </p:cBhvr>
                                    </p:animEffect>
                                  </p:childTnLst>
                                </p:cTn>
                              </p:par>
                              <p:par>
                                <p:cTn id="88" nodeType="withEffect" fill="hold" presetClass="entr" presetID="10">
                                  <p:stCondLst>
                                    <p:cond delay="0"/>
                                  </p:stCondLst>
                                  <p:childTnLst>
                                    <p:set>
                                      <p:cBhvr>
                                        <p:cTn id="89"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90" dur="2000"/>
                                        <p:tgtEl>
                                          <p:spTgt spid="163">
                                            <p:txEl>
                                              <p:pRg st="780" end="780"/>
                                            </p:txEl>
                                          </p:spTgt>
                                        </p:tgtEl>
                                      </p:cBhvr>
                                    </p:animEffect>
                                  </p:childTnLst>
                                </p:cTn>
                              </p:par>
                              <p:par>
                                <p:cTn id="91" nodeType="withEffect" fill="hold" presetClass="entr" presetID="10">
                                  <p:stCondLst>
                                    <p:cond delay="0"/>
                                  </p:stCondLst>
                                  <p:childTnLst>
                                    <p:set>
                                      <p:cBhvr>
                                        <p:cTn id="92" dur="1" fill="hold">
                                          <p:stCondLst>
                                            <p:cond delay="0"/>
                                          </p:stCondLst>
                                        </p:cTn>
                                        <p:tgtEl>
                                          <p:spTgt spid="163">
                                            <p:txEl>
                                              <p:pRg st="780" end="780"/>
                                            </p:txEl>
                                          </p:spTgt>
                                        </p:tgtEl>
                                        <p:attrNameLst>
                                          <p:attrName>style.visibility</p:attrName>
                                        </p:attrNameLst>
                                      </p:cBhvr>
                                      <p:to>
                                        <p:strVal val="visible"/>
                                      </p:to>
                                    </p:set>
                                    <p:animEffect filter="fade" transition="in">
                                      <p:cBhvr additive="repl">
                                        <p:cTn id="93" dur="2000"/>
                                        <p:tgtEl>
                                          <p:spTgt spid="163">
                                            <p:txEl>
                                              <p:pRg st="780" end="78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288000" y="173520"/>
            <a:ext cx="8064000" cy="708120"/>
          </a:xfrm>
          <a:prstGeom prst="rect">
            <a:avLst/>
          </a:prstGeom>
          <a:noFill/>
          <a:ln>
            <a:noFill/>
          </a:ln>
        </p:spPr>
        <p:txBody>
          <a:bodyPr lIns="90000" rIns="90000" tIns="45000" bIns="45000"/>
          <a:p>
            <a:pPr algn="ctr">
              <a:lnSpc>
                <a:spcPct val="120000"/>
              </a:lnSpc>
              <a:spcBef>
                <a:spcPts val="1001"/>
              </a:spcBef>
            </a:pPr>
            <a:r>
              <a:rPr b="1" lang="ru-RU" sz="1800" spc="-1" strike="noStrike">
                <a:solidFill>
                  <a:srgbClr val="000000"/>
                </a:solidFill>
                <a:latin typeface="Times New Roman"/>
                <a:ea typeface="DejaVu Sans"/>
              </a:rPr>
              <a:t>Содержание образовательно-воспитательной работы</a:t>
            </a:r>
            <a:endParaRPr b="0" lang="ru-RU" sz="1800" spc="-1" strike="noStrike">
              <a:latin typeface="Arial"/>
            </a:endParaRPr>
          </a:p>
        </p:txBody>
      </p:sp>
      <p:sp>
        <p:nvSpPr>
          <p:cNvPr id="165" name="TextShape 2"/>
          <p:cNvSpPr txBox="1"/>
          <p:nvPr/>
        </p:nvSpPr>
        <p:spPr>
          <a:xfrm>
            <a:off x="216000" y="720000"/>
            <a:ext cx="8496000" cy="6658560"/>
          </a:xfrm>
          <a:prstGeom prst="rect">
            <a:avLst/>
          </a:prstGeom>
          <a:noFill/>
          <a:ln>
            <a:noFill/>
          </a:ln>
        </p:spPr>
        <p:txBody>
          <a:bodyPr lIns="90000" rIns="90000" tIns="45000" bIns="45000"/>
          <a:p>
            <a:pPr>
              <a:lnSpc>
                <a:spcPct val="120000"/>
              </a:lnSpc>
              <a:spcBef>
                <a:spcPts val="1001"/>
              </a:spcBef>
            </a:pPr>
            <a:r>
              <a:rPr b="0" lang="ru-RU" sz="1400" spc="-1" strike="noStrike">
                <a:solidFill>
                  <a:srgbClr val="000000"/>
                </a:solidFill>
                <a:latin typeface="Times New Roman"/>
                <a:ea typeface="DejaVu Sans"/>
              </a:rPr>
              <a:t>Педагогический коллектив детского сада работает по Основной образовательной программе разработанной на основе примерной общеобразовательной программы дошкольного образования "От рождения до школы" под редакцией Н.Е. Вераксы, Т.С. Комаровой, Э.М. Дорофеевой.  Программа «От рождения до школы» разработана на основе ФГОС ДО (приказ №1155 от 17.10.2019г).Наряду с ней используются и дополнительные программы и технологии, обеспечивающие максимальное развитие психологических возможностей и личностного потенциала воспитанников:</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Парциальные программы</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Программа «Ладушки» под ред. И.М. Каплуновой и И.А. Новоскольцевой</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Программа по ритмической пластике «Ритмическая мозаика» А.И. Бурениной</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Программа «Безопасность» под ред. Н.Н. Авдеева, О.Л. Князева, Р.Б. Стеркина </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Коррекционные программы</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Адаптированная основная образовательная программа для детей с тяжелыми нарушениями речи с 3 до 7 лет. (Автор Н.В. Нищева)</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Программа работы практического психолога с детьми дошкольного возраста под ред. Андреева А.Д., Вахмянина Т.В.</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Авторские программы</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 </a:t>
            </a:r>
            <a:r>
              <a:rPr b="0" lang="ru-RU" sz="1400" spc="-1" strike="noStrike">
                <a:solidFill>
                  <a:srgbClr val="000000"/>
                </a:solidFill>
                <a:latin typeface="Times New Roman"/>
                <a:ea typeface="DejaVu Sans"/>
              </a:rPr>
              <a:t>Программа художественного воспитания, обучения и развития детей 2-7 лет «Цветные ладошки» под ред. И.А. Лыкова</a:t>
            </a:r>
            <a:endParaRPr b="0" lang="ru-RU" sz="1400" spc="-1" strike="noStrike">
              <a:latin typeface="Arial"/>
            </a:endParaRPr>
          </a:p>
          <a:p>
            <a:pPr>
              <a:lnSpc>
                <a:spcPct val="120000"/>
              </a:lnSpc>
              <a:spcBef>
                <a:spcPts val="1001"/>
              </a:spcBef>
            </a:pPr>
            <a:r>
              <a:rPr b="0" lang="ru-RU" sz="1400" spc="-1" strike="noStrike">
                <a:solidFill>
                  <a:srgbClr val="000000"/>
                </a:solidFill>
                <a:latin typeface="Times New Roman"/>
                <a:ea typeface="DejaVu Sans"/>
              </a:rPr>
              <a:t>Программа музыкально-ритмического воспитания детей .  «Ладушки»  И. М. Каплуновой,  И. А. Новоскольцевой;</a:t>
            </a:r>
            <a:endParaRPr b="0" lang="ru-RU" sz="1400" spc="-1" strike="noStrike">
              <a:latin typeface="Arial"/>
            </a:endParaRPr>
          </a:p>
          <a:p>
            <a:pPr>
              <a:lnSpc>
                <a:spcPct val="120000"/>
              </a:lnSpc>
              <a:spcBef>
                <a:spcPts val="1001"/>
              </a:spcBef>
            </a:pPr>
            <a:endParaRPr b="0" lang="ru-RU" sz="1400" spc="-1" strike="noStrike">
              <a:latin typeface="Arial"/>
            </a:endParaRPr>
          </a:p>
        </p:txBody>
      </p:sp>
    </p:spTree>
  </p:cSld>
  <p:timing>
    <p:tnLst>
      <p:par>
        <p:cTn id="94" dur="indefinite" restart="never" nodeType="tmRoot">
          <p:childTnLst>
            <p:seq>
              <p:cTn id="95"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457200" y="620640"/>
            <a:ext cx="8228880" cy="550476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641"/>
              </a:spcBef>
            </a:pPr>
            <a:r>
              <a:rPr b="1" i="1" lang="ru-RU" sz="3200" spc="-1" strike="noStrike">
                <a:solidFill>
                  <a:srgbClr val="ce181e"/>
                </a:solidFill>
                <a:latin typeface="Times New Roman"/>
              </a:rPr>
              <a:t>В группах общеразвивающей направленности реализуется основная образовательная программа дошкольного образования.         </a:t>
            </a:r>
            <a:endParaRPr b="0" lang="ru-RU" sz="3200" spc="-1" strike="noStrike">
              <a:latin typeface="Arial"/>
            </a:endParaRPr>
          </a:p>
          <a:p>
            <a:pPr algn="ctr">
              <a:lnSpc>
                <a:spcPct val="100000"/>
              </a:lnSpc>
              <a:spcBef>
                <a:spcPts val="641"/>
              </a:spcBef>
            </a:pPr>
            <a:r>
              <a:rPr b="1" i="1" lang="ru-RU" sz="3200" spc="-1" strike="noStrike">
                <a:solidFill>
                  <a:srgbClr val="ce181e"/>
                </a:solidFill>
                <a:latin typeface="Times New Roman"/>
              </a:rPr>
              <a:t> </a:t>
            </a:r>
            <a:r>
              <a:rPr b="1" i="1" lang="ru-RU" sz="3200" spc="-1" strike="noStrike">
                <a:solidFill>
                  <a:srgbClr val="ce181e"/>
                </a:solidFill>
                <a:latin typeface="Times New Roman"/>
              </a:rPr>
              <a:t>В группах компенсирующей направленности реализуется адаптированная образовательная программа дошкольного образования для детей с ограниченными возможностями здоровья (нарушениями речи).</a:t>
            </a:r>
            <a:endParaRPr b="0" lang="ru-RU" sz="3200" spc="-1" strike="noStrike">
              <a:latin typeface="Arial"/>
            </a:endParaRPr>
          </a:p>
          <a:p>
            <a:pPr algn="ctr">
              <a:lnSpc>
                <a:spcPct val="100000"/>
              </a:lnSpc>
              <a:spcBef>
                <a:spcPts val="641"/>
              </a:spcBef>
            </a:pPr>
            <a:r>
              <a:rPr b="1" i="1" lang="ru-RU" sz="3200" spc="-1" strike="noStrike">
                <a:solidFill>
                  <a:srgbClr val="ce181e"/>
                </a:solidFill>
                <a:latin typeface="Times New Roman"/>
              </a:rPr>
              <a:t> </a:t>
            </a:r>
            <a:endParaRPr b="0" lang="ru-RU" sz="3200" spc="-1" strike="noStrike">
              <a:latin typeface="Arial"/>
            </a:endParaRPr>
          </a:p>
          <a:p>
            <a:pPr algn="ctr">
              <a:lnSpc>
                <a:spcPct val="100000"/>
              </a:lnSpc>
              <a:spcBef>
                <a:spcPts val="641"/>
              </a:spcBef>
            </a:pPr>
            <a:endParaRPr b="0" lang="ru-RU" sz="3200" spc="-1" strike="noStrike">
              <a:latin typeface="Arial"/>
            </a:endParaRPr>
          </a:p>
        </p:txBody>
      </p:sp>
    </p:spTree>
  </p:cSld>
  <p:timing>
    <p:tnLst>
      <p:par>
        <p:cTn id="96" dur="indefinite" restart="never" nodeType="tmRoot">
          <p:childTnLst>
            <p:seq>
              <p:cTn id="97" dur="indefinite" nodeType="mainSeq">
                <p:childTnLst>
                  <p:par>
                    <p:cTn id="98" fill="hold">
                      <p:stCondLst>
                        <p:cond delay="0"/>
                      </p:stCondLst>
                      <p:childTnLst>
                        <p:par>
                          <p:cTn id="99" fill="hold">
                            <p:stCondLst>
                              <p:cond delay="0"/>
                            </p:stCondLst>
                            <p:childTnLst>
                              <p:par>
                                <p:cTn id="100" nodeType="withEffect" fill="hold" presetClass="entr" presetID="10">
                                  <p:stCondLst>
                                    <p:cond delay="0"/>
                                  </p:stCondLst>
                                  <p:childTnLst>
                                    <p:set>
                                      <p:cBhvr>
                                        <p:cTn id="101" dur="1" fill="hold">
                                          <p:stCondLst>
                                            <p:cond delay="0"/>
                                          </p:stCondLst>
                                        </p:cTn>
                                        <p:tgtEl>
                                          <p:spTgt spid="166">
                                            <p:txEl>
                                              <p:pRg st="0" end="122"/>
                                            </p:txEl>
                                          </p:spTgt>
                                        </p:tgtEl>
                                        <p:attrNameLst>
                                          <p:attrName>style.visibility</p:attrName>
                                        </p:attrNameLst>
                                      </p:cBhvr>
                                      <p:to>
                                        <p:strVal val="visible"/>
                                      </p:to>
                                    </p:set>
                                    <p:animEffect filter="fade" transition="in">
                                      <p:cBhvr additive="repl">
                                        <p:cTn id="102" dur="2000"/>
                                        <p:tgtEl>
                                          <p:spTgt spid="166">
                                            <p:txEl>
                                              <p:pRg st="0" end="122"/>
                                            </p:txEl>
                                          </p:spTgt>
                                        </p:tgtEl>
                                      </p:cBhvr>
                                    </p:animEffect>
                                  </p:childTnLst>
                                </p:cTn>
                              </p:par>
                              <p:par>
                                <p:cTn id="103" nodeType="withEffect" fill="hold" presetClass="entr" presetID="10">
                                  <p:stCondLst>
                                    <p:cond delay="0"/>
                                  </p:stCondLst>
                                  <p:childTnLst>
                                    <p:set>
                                      <p:cBhvr>
                                        <p:cTn id="104" dur="1" fill="hold">
                                          <p:stCondLst>
                                            <p:cond delay="0"/>
                                          </p:stCondLst>
                                        </p:cTn>
                                        <p:tgtEl>
                                          <p:spTgt spid="166">
                                            <p:txEl>
                                              <p:pRg st="312" end="312"/>
                                            </p:txEl>
                                          </p:spTgt>
                                        </p:tgtEl>
                                        <p:attrNameLst>
                                          <p:attrName>style.visibility</p:attrName>
                                        </p:attrNameLst>
                                      </p:cBhvr>
                                      <p:to>
                                        <p:strVal val="visible"/>
                                      </p:to>
                                    </p:set>
                                    <p:animEffect filter="fade" transition="in">
                                      <p:cBhvr additive="repl">
                                        <p:cTn id="105" dur="2000"/>
                                        <p:tgtEl>
                                          <p:spTgt spid="166">
                                            <p:txEl>
                                              <p:pRg st="312" end="3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332640"/>
            <a:ext cx="8686080" cy="1151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br/>
            <a:endParaRPr b="0" lang="ru-RU" sz="1800" spc="-1" strike="noStrike">
              <a:latin typeface="Arial"/>
            </a:endParaRPr>
          </a:p>
        </p:txBody>
      </p:sp>
      <p:sp>
        <p:nvSpPr>
          <p:cNvPr id="168" name="CustomShape 2"/>
          <p:cNvSpPr/>
          <p:nvPr/>
        </p:nvSpPr>
        <p:spPr>
          <a:xfrm>
            <a:off x="410760" y="152640"/>
            <a:ext cx="8228880" cy="1071000"/>
          </a:xfrm>
          <a:prstGeom prst="rect">
            <a:avLst/>
          </a:prstGeom>
          <a:noFill/>
          <a:ln>
            <a:noFill/>
          </a:ln>
        </p:spPr>
        <p:style>
          <a:lnRef idx="0"/>
          <a:fillRef idx="0"/>
          <a:effectRef idx="0"/>
          <a:fontRef idx="minor"/>
        </p:style>
        <p:txBody>
          <a:bodyPr lIns="90000" rIns="90000" tIns="45000" bIns="45000"/>
          <a:p>
            <a:pPr algn="ctr">
              <a:lnSpc>
                <a:spcPct val="100000"/>
              </a:lnSpc>
            </a:pPr>
            <a:r>
              <a:rPr b="1" i="1" lang="ru-RU" sz="2000" spc="-1" strike="noStrike">
                <a:solidFill>
                  <a:srgbClr val="ce181e"/>
                </a:solidFill>
                <a:latin typeface="Times New Roman"/>
              </a:rPr>
              <a:t>Наш детский сад - это милый добрый дом, где учат вежливости и дружбе, здесь каждый ребенок учится общаться, играть, считать,  читать и сочинять свои необыкновенные истории. И живется нам от этого радостно и весело, с энтузиазмом и всегда с заботой!</a:t>
            </a:r>
            <a:endParaRPr b="0" lang="ru-RU" sz="2000" spc="-1" strike="noStrike">
              <a:latin typeface="Arial"/>
            </a:endParaRPr>
          </a:p>
          <a:p>
            <a:pPr>
              <a:lnSpc>
                <a:spcPct val="100000"/>
              </a:lnSpc>
              <a:spcBef>
                <a:spcPts val="641"/>
              </a:spcBef>
            </a:pPr>
            <a:endParaRPr b="0" lang="ru-RU" sz="2000" spc="-1" strike="noStrike">
              <a:latin typeface="Arial"/>
            </a:endParaRPr>
          </a:p>
        </p:txBody>
      </p:sp>
      <p:pic>
        <p:nvPicPr>
          <p:cNvPr id="169" name="" descr=""/>
          <p:cNvPicPr/>
          <p:nvPr/>
        </p:nvPicPr>
        <p:blipFill>
          <a:blip r:embed="rId1"/>
          <a:stretch/>
        </p:blipFill>
        <p:spPr>
          <a:xfrm>
            <a:off x="72000" y="1728000"/>
            <a:ext cx="2663640" cy="2663640"/>
          </a:xfrm>
          <a:prstGeom prst="rect">
            <a:avLst/>
          </a:prstGeom>
          <a:ln>
            <a:noFill/>
          </a:ln>
        </p:spPr>
      </p:pic>
      <p:pic>
        <p:nvPicPr>
          <p:cNvPr id="170" name="" descr=""/>
          <p:cNvPicPr/>
          <p:nvPr/>
        </p:nvPicPr>
        <p:blipFill>
          <a:blip r:embed="rId2"/>
          <a:stretch/>
        </p:blipFill>
        <p:spPr>
          <a:xfrm>
            <a:off x="3062160" y="2088000"/>
            <a:ext cx="1905480" cy="2540880"/>
          </a:xfrm>
          <a:prstGeom prst="rect">
            <a:avLst/>
          </a:prstGeom>
          <a:ln>
            <a:noFill/>
          </a:ln>
        </p:spPr>
      </p:pic>
      <p:pic>
        <p:nvPicPr>
          <p:cNvPr id="171" name="" descr=""/>
          <p:cNvPicPr/>
          <p:nvPr/>
        </p:nvPicPr>
        <p:blipFill>
          <a:blip r:embed="rId3"/>
          <a:stretch/>
        </p:blipFill>
        <p:spPr>
          <a:xfrm>
            <a:off x="5184000" y="1656000"/>
            <a:ext cx="3472200" cy="2595960"/>
          </a:xfrm>
          <a:prstGeom prst="rect">
            <a:avLst/>
          </a:prstGeom>
          <a:ln>
            <a:noFill/>
          </a:ln>
        </p:spPr>
      </p:pic>
      <p:pic>
        <p:nvPicPr>
          <p:cNvPr id="172" name="" descr=""/>
          <p:cNvPicPr/>
          <p:nvPr/>
        </p:nvPicPr>
        <p:blipFill>
          <a:blip r:embed="rId4"/>
          <a:stretch/>
        </p:blipFill>
        <p:spPr>
          <a:xfrm rot="21587400">
            <a:off x="1766160" y="4712760"/>
            <a:ext cx="4193640" cy="2096280"/>
          </a:xfrm>
          <a:prstGeom prst="rect">
            <a:avLst/>
          </a:prstGeom>
          <a:ln>
            <a:noFill/>
          </a:ln>
        </p:spPr>
      </p:pic>
    </p:spTree>
  </p:cSld>
  <p:timing>
    <p:tnLst>
      <p:par>
        <p:cTn id="106" dur="indefinite" restart="never" nodeType="tmRoot">
          <p:childTnLst>
            <p:seq>
              <p:cTn id="107" nodeType="mainSeq">
                <p:childTnLst>
                  <p:par>
                    <p:cTn id="108" fill="freeze">
                      <p:stCondLst>
                        <p:cond delay="0"/>
                      </p:stCondLst>
                      <p:childTnLst>
                        <p:par>
                          <p:cTn id="109" fill="freeze">
                            <p:stCondLst>
                              <p:cond delay="0"/>
                            </p:stCondLst>
                            <p:childTnLst>
                              <p:par>
                                <p:cTn id="110" nodeType="afterEffect" fill="hold" presetClass="entr" presetID="10">
                                  <p:stCondLst>
                                    <p:cond delay="0"/>
                                  </p:stCondLst>
                                  <p:childTnLst>
                                    <p:set>
                                      <p:cBhvr>
                                        <p:cTn id="111" dur="1" fill="hold">
                                          <p:stCondLst>
                                            <p:cond delay="0"/>
                                          </p:stCondLst>
                                        </p:cTn>
                                        <p:tgtEl>
                                          <p:spTgt spid="167"/>
                                        </p:tgtEl>
                                        <p:attrNameLst>
                                          <p:attrName>style.visibility</p:attrName>
                                        </p:attrNameLst>
                                      </p:cBhvr>
                                      <p:to>
                                        <p:strVal val="visible"/>
                                      </p:to>
                                    </p:set>
                                    <p:animEffect filter="fade" transition="in">
                                      <p:cBhvr additive="repl">
                                        <p:cTn id="112" dur="2000"/>
                                        <p:tgtEl>
                                          <p:spTgt spid="167"/>
                                        </p:tgtEl>
                                      </p:cBhvr>
                                    </p:animEffect>
                                  </p:childTnLst>
                                </p:cTn>
                              </p:par>
                            </p:childTnLst>
                          </p:cTn>
                        </p:par>
                      </p:childTnLst>
                    </p:cTn>
                  </p:par>
                  <p:par>
                    <p:cTn id="113" fill="freeze">
                      <p:stCondLst>
                        <p:cond delay="indefinite"/>
                      </p:stCondLst>
                      <p:childTnLst>
                        <p:par>
                          <p:cTn id="114" fill="freeze">
                            <p:stCondLst>
                              <p:cond delay="0"/>
                            </p:stCondLst>
                            <p:childTnLst>
                              <p:par>
                                <p:cTn id="115" nodeType="clickEffect" fill="hold" presetClass="entr" presetID="10">
                                  <p:stCondLst>
                                    <p:cond delay="0"/>
                                  </p:stCondLst>
                                  <p:childTnLst>
                                    <p:set>
                                      <p:cBhvr>
                                        <p:cTn id="116" dur="1" fill="hold">
                                          <p:stCondLst>
                                            <p:cond delay="0"/>
                                          </p:stCondLst>
                                        </p:cTn>
                                        <p:tgtEl>
                                          <p:spTgt spid="168">
                                            <p:txEl>
                                              <p:pRg st="0" end="249"/>
                                            </p:txEl>
                                          </p:spTgt>
                                        </p:tgtEl>
                                        <p:attrNameLst>
                                          <p:attrName>style.visibility</p:attrName>
                                        </p:attrNameLst>
                                      </p:cBhvr>
                                      <p:to>
                                        <p:strVal val="visible"/>
                                      </p:to>
                                    </p:set>
                                    <p:animEffect filter="fade" transition="in">
                                      <p:cBhvr additive="repl">
                                        <p:cTn id="117" dur="2000"/>
                                        <p:tgtEl>
                                          <p:spTgt spid="168">
                                            <p:txEl>
                                              <p:pRg st="0" end="24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457200" y="274680"/>
            <a:ext cx="8228880" cy="18676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br/>
            <a:r>
              <a:rPr b="1" i="1" lang="ru-RU" sz="2700" spc="-1" strike="noStrike">
                <a:solidFill>
                  <a:srgbClr val="ce181e"/>
                </a:solidFill>
                <a:latin typeface="Times New Roman"/>
              </a:rPr>
              <a:t>Физкультурно-оздоровительное направление является приоритетным в деятельности нашего детского сада,    где через проявление заботы о здоровье ребенка ведется работа над творческим, морально-нравственным развитием личности и формированием здорового образа в жизни.</a:t>
            </a:r>
            <a:br/>
            <a:endParaRPr b="0" lang="ru-RU" sz="2700" spc="-1" strike="noStrike">
              <a:latin typeface="Arial"/>
            </a:endParaRPr>
          </a:p>
        </p:txBody>
      </p:sp>
      <p:pic>
        <p:nvPicPr>
          <p:cNvPr id="174" name="" descr=""/>
          <p:cNvPicPr/>
          <p:nvPr/>
        </p:nvPicPr>
        <p:blipFill>
          <a:blip r:embed="rId1"/>
          <a:stretch/>
        </p:blipFill>
        <p:spPr>
          <a:xfrm>
            <a:off x="846000" y="1944000"/>
            <a:ext cx="3545640" cy="2658960"/>
          </a:xfrm>
          <a:prstGeom prst="rect">
            <a:avLst/>
          </a:prstGeom>
          <a:ln>
            <a:noFill/>
          </a:ln>
        </p:spPr>
      </p:pic>
      <p:pic>
        <p:nvPicPr>
          <p:cNvPr id="175" name="" descr=""/>
          <p:cNvPicPr/>
          <p:nvPr/>
        </p:nvPicPr>
        <p:blipFill>
          <a:blip r:embed="rId2"/>
          <a:stretch/>
        </p:blipFill>
        <p:spPr>
          <a:xfrm rot="20571600">
            <a:off x="1794960" y="4488840"/>
            <a:ext cx="2394720" cy="1796040"/>
          </a:xfrm>
          <a:prstGeom prst="rect">
            <a:avLst/>
          </a:prstGeom>
          <a:ln>
            <a:noFill/>
          </a:ln>
        </p:spPr>
      </p:pic>
      <p:pic>
        <p:nvPicPr>
          <p:cNvPr id="176" name="" descr=""/>
          <p:cNvPicPr/>
          <p:nvPr/>
        </p:nvPicPr>
        <p:blipFill>
          <a:blip r:embed="rId3"/>
          <a:stretch/>
        </p:blipFill>
        <p:spPr>
          <a:xfrm rot="1007400">
            <a:off x="4816080" y="4525560"/>
            <a:ext cx="2723040" cy="2035800"/>
          </a:xfrm>
          <a:prstGeom prst="rect">
            <a:avLst/>
          </a:prstGeom>
          <a:ln>
            <a:noFill/>
          </a:ln>
        </p:spPr>
      </p:pic>
      <p:pic>
        <p:nvPicPr>
          <p:cNvPr id="177" name="" descr=""/>
          <p:cNvPicPr/>
          <p:nvPr/>
        </p:nvPicPr>
        <p:blipFill>
          <a:blip r:embed="rId4"/>
          <a:stretch/>
        </p:blipFill>
        <p:spPr>
          <a:xfrm>
            <a:off x="5334120" y="1944000"/>
            <a:ext cx="3305520" cy="2478960"/>
          </a:xfrm>
          <a:prstGeom prst="rect">
            <a:avLst/>
          </a:prstGeom>
          <a:ln>
            <a:noFill/>
          </a:ln>
        </p:spPr>
      </p:pic>
    </p:spTree>
  </p:cSld>
  <p:timing>
    <p:tnLst>
      <p:par>
        <p:cTn id="118" dur="indefinite" restart="never" nodeType="tmRoot">
          <p:childTnLst>
            <p:seq>
              <p:cTn id="119" nodeType="mainSeq">
                <p:childTnLst>
                  <p:par>
                    <p:cTn id="120" fill="freeze">
                      <p:stCondLst>
                        <p:cond delay="0"/>
                      </p:stCondLst>
                      <p:childTnLst>
                        <p:par>
                          <p:cTn id="121" fill="freeze">
                            <p:stCondLst>
                              <p:cond delay="0"/>
                            </p:stCondLst>
                            <p:childTnLst>
                              <p:par>
                                <p:cTn id="122" nodeType="afterEffect" fill="hold" presetClass="entr" presetID="10">
                                  <p:stCondLst>
                                    <p:cond delay="0"/>
                                  </p:stCondLst>
                                  <p:childTnLst>
                                    <p:set>
                                      <p:cBhvr>
                                        <p:cTn id="123" dur="1" fill="hold">
                                          <p:stCondLst>
                                            <p:cond delay="0"/>
                                          </p:stCondLst>
                                        </p:cTn>
                                        <p:tgtEl>
                                          <p:spTgt spid="173"/>
                                        </p:tgtEl>
                                        <p:attrNameLst>
                                          <p:attrName>style.visibility</p:attrName>
                                        </p:attrNameLst>
                                      </p:cBhvr>
                                      <p:to>
                                        <p:strVal val="visible"/>
                                      </p:to>
                                    </p:set>
                                    <p:animEffect filter="fade" transition="in">
                                      <p:cBhvr additive="repl">
                                        <p:cTn id="124" dur="2000"/>
                                        <p:tgtEl>
                                          <p:spTgt spid="1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783</TotalTime>
  <Application>LibreOffice/5.4.4.2$Windows_x86 LibreOffice_project/2524958677847fb3bb44820e40380acbe820f960</Application>
  <Words>901</Words>
  <Paragraphs>70</Paragraphs>
  <Company>Васильев В.С. Иваново-2011</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2017-02-16T09:46:47Z</dcterms:created>
  <dc:creator>XXX</dc:creator>
  <dc:description/>
  <dc:language>ru-RU</dc:language>
  <cp:lastModifiedBy/>
  <cp:lastPrinted>2017-03-21T11:58:09Z</cp:lastPrinted>
  <dcterms:modified xsi:type="dcterms:W3CDTF">2022-12-27T10:20:33Z</dcterms:modified>
  <cp:revision>74</cp:revision>
  <dc:subject/>
  <dc:title>Презентация  муниципального бюджетного дошкольного образовательного учреждения  «Детский сад № 3  «Соловушка»</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AppVersion" pid="2">
    <vt:lpwstr>14.0000</vt:lpwstr>
  </property>
  <property fmtid="{D5CDD505-2E9C-101B-9397-08002B2CF9AE}" name="Company" pid="3">
    <vt:lpwstr>Васильев В.С. Иваново-2011</vt:lpwstr>
  </property>
  <property fmtid="{D5CDD505-2E9C-101B-9397-08002B2CF9AE}" name="HiddenSlides" pid="4">
    <vt:i4>0</vt:i4>
  </property>
  <property fmtid="{D5CDD505-2E9C-101B-9397-08002B2CF9AE}" name="HyperlinksChanged" pid="5">
    <vt:bool>0</vt:bool>
  </property>
  <property fmtid="{D5CDD505-2E9C-101B-9397-08002B2CF9AE}" name="LinksUpToDate" pid="6">
    <vt:bool>0</vt:bool>
  </property>
  <property fmtid="{D5CDD505-2E9C-101B-9397-08002B2CF9AE}" name="MMClips" pid="7">
    <vt:i4>0</vt:i4>
  </property>
  <property fmtid="{D5CDD505-2E9C-101B-9397-08002B2CF9AE}" name="NXPowerLiteLastOptimized" pid="8">
    <vt:lpwstr>1279119</vt:lpwstr>
  </property>
  <property fmtid="{D5CDD505-2E9C-101B-9397-08002B2CF9AE}" name="NXPowerLiteSettings" pid="9">
    <vt:lpwstr>F7000400038000</vt:lpwstr>
  </property>
  <property fmtid="{D5CDD505-2E9C-101B-9397-08002B2CF9AE}" name="NXPowerLiteVersion" pid="10">
    <vt:lpwstr>S9.2.0</vt:lpwstr>
  </property>
  <property fmtid="{D5CDD505-2E9C-101B-9397-08002B2CF9AE}" name="Notes" pid="11">
    <vt:i4>0</vt:i4>
  </property>
  <property fmtid="{D5CDD505-2E9C-101B-9397-08002B2CF9AE}" name="PresentationFormat" pid="12">
    <vt:lpwstr>Экран (4:3)</vt:lpwstr>
  </property>
  <property fmtid="{D5CDD505-2E9C-101B-9397-08002B2CF9AE}" name="ScaleCrop" pid="13">
    <vt:bool>0</vt:bool>
  </property>
  <property fmtid="{D5CDD505-2E9C-101B-9397-08002B2CF9AE}" name="ShareDoc" pid="14">
    <vt:bool>0</vt:bool>
  </property>
  <property fmtid="{D5CDD505-2E9C-101B-9397-08002B2CF9AE}" name="Slides" pid="15">
    <vt:i4>27</vt:i4>
  </property>
</Properties>
</file>