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520" cy="1710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77640" y="2459520"/>
            <a:ext cx="679752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77640" y="6145920"/>
            <a:ext cx="679752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520" cy="1710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77640" y="2459520"/>
            <a:ext cx="33170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861000" y="2459520"/>
            <a:ext cx="33170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77640" y="6145920"/>
            <a:ext cx="33170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861000" y="6145920"/>
            <a:ext cx="33170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520" cy="1710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77640" y="2459520"/>
            <a:ext cx="21884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675880" y="2459520"/>
            <a:ext cx="21884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974120" y="2459520"/>
            <a:ext cx="21884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77640" y="6145920"/>
            <a:ext cx="21884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675880" y="6145920"/>
            <a:ext cx="21884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74120" y="6145920"/>
            <a:ext cx="21884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520" cy="1710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7640" y="2459520"/>
            <a:ext cx="6797520" cy="7057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520" cy="1710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77640" y="2459520"/>
            <a:ext cx="6797520" cy="70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520" cy="1710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77640" y="2459520"/>
            <a:ext cx="3317040" cy="70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861000" y="2459520"/>
            <a:ext cx="3317040" cy="70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520" cy="1710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7640" y="427680"/>
            <a:ext cx="6797520" cy="7931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520" cy="1710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77640" y="2459520"/>
            <a:ext cx="33170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861000" y="2459520"/>
            <a:ext cx="3317040" cy="70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77640" y="6145920"/>
            <a:ext cx="33170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520" cy="1710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77640" y="2459520"/>
            <a:ext cx="3317040" cy="70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861000" y="2459520"/>
            <a:ext cx="33170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861000" y="6145920"/>
            <a:ext cx="33170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520" cy="1710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77640" y="2459520"/>
            <a:ext cx="33170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861000" y="2459520"/>
            <a:ext cx="331704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77640" y="6145920"/>
            <a:ext cx="6797520" cy="33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77640" y="427680"/>
            <a:ext cx="6797520" cy="17107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Title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77640" y="2459520"/>
            <a:ext cx="6797520" cy="70574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Text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13716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18288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77640" y="9945000"/>
            <a:ext cx="1737000" cy="5342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AC0614CB-7463-431C-84A5-2C9CE7368A41}" type="datetime">
              <a:rPr b="0" lang="ru-RU" sz="1800" spc="-1" strike="noStrike">
                <a:solidFill>
                  <a:srgbClr val="8b8b8b"/>
                </a:solidFill>
                <a:latin typeface="Calibri"/>
              </a:rPr>
              <a:t>26.3.21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568240" y="9945000"/>
            <a:ext cx="2416680" cy="5342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5438520" y="9945000"/>
            <a:ext cx="1737000" cy="53424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1624163F-B92A-4BE1-B689-3D795C01FA94}" type="slidenum">
              <a:rPr b="0" lang="ru-RU" sz="18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36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288000" y="138600"/>
            <a:ext cx="8496000" cy="15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6041"/>
              </a:lnSpc>
            </a:pPr>
            <a:r>
              <a:rPr b="0" lang="ru-RU" sz="4400" spc="-1" strike="noStrike">
                <a:solidFill>
                  <a:srgbClr val="e3e3ff"/>
                </a:solidFill>
                <a:latin typeface="PNLLHT+Arial"/>
              </a:rPr>
              <a:t>Д</a:t>
            </a:r>
            <a:r>
              <a:rPr b="0" lang="ru-RU" sz="4400" spc="-21" strike="noStrike">
                <a:solidFill>
                  <a:srgbClr val="e3e3ff"/>
                </a:solidFill>
                <a:latin typeface="PNLLHT+Arial"/>
              </a:rPr>
              <a:t>остопримечательности</a:t>
            </a:r>
            <a:endParaRPr b="0" lang="ru-RU" sz="4400" spc="-1" strike="noStrike">
              <a:latin typeface="Arial"/>
            </a:endParaRPr>
          </a:p>
          <a:p>
            <a:pPr marL="2002320">
              <a:lnSpc>
                <a:spcPts val="6041"/>
              </a:lnSpc>
              <a:spcBef>
                <a:spcPts val="468"/>
              </a:spcBef>
            </a:pPr>
            <a:r>
              <a:rPr b="0" lang="ru-RU" sz="4400" spc="-21" strike="noStrike">
                <a:solidFill>
                  <a:srgbClr val="e3e3ff"/>
                </a:solidFill>
                <a:latin typeface="PNLLHT+Arial"/>
              </a:rPr>
              <a:t>Ставрополя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2405880" y="1787400"/>
            <a:ext cx="4814280" cy="91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606"/>
              </a:lnSpc>
            </a:pPr>
            <a:r>
              <a:rPr b="0" lang="ru-RU" sz="3250" spc="-18" strike="noStrike">
                <a:solidFill>
                  <a:srgbClr val="ffffff"/>
                </a:solidFill>
                <a:latin typeface="PNLLHT+Arial"/>
              </a:rPr>
              <a:t>Ставрополь:</a:t>
            </a:r>
            <a:r>
              <a:rPr b="0" lang="ru-RU" sz="3250" spc="-20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3250" spc="-32" strike="noStrike">
                <a:solidFill>
                  <a:srgbClr val="ffffff"/>
                </a:solidFill>
                <a:latin typeface="PNLLHT+Arial"/>
              </a:rPr>
              <a:t>город</a:t>
            </a:r>
            <a:r>
              <a:rPr b="0" lang="ru-RU" sz="3250" spc="-32" strike="noStrike">
                <a:solidFill>
                  <a:srgbClr val="ffffff"/>
                </a:solidFill>
                <a:latin typeface="JGVHJE+Arial"/>
              </a:rPr>
              <a:t>-</a:t>
            </a:r>
            <a:r>
              <a:rPr b="0" lang="ru-RU" sz="3250" spc="-1" strike="noStrike">
                <a:solidFill>
                  <a:srgbClr val="ffffff"/>
                </a:solidFill>
                <a:latin typeface="PNLLHT+Arial"/>
              </a:rPr>
              <a:t>сад</a:t>
            </a:r>
            <a:r>
              <a:rPr b="0" lang="ru-RU" sz="3250" spc="-24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3250" spc="-1" strike="noStrike">
                <a:solidFill>
                  <a:srgbClr val="ffffff"/>
                </a:solidFill>
                <a:latin typeface="PNLLHT+Arial"/>
              </a:rPr>
              <a:t>и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3159000" y="2283480"/>
            <a:ext cx="440100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606"/>
              </a:lnSpc>
            </a:pPr>
            <a:r>
              <a:rPr b="0" lang="ru-RU" sz="3250" spc="-18" strike="noStrike">
                <a:solidFill>
                  <a:srgbClr val="ffffff"/>
                </a:solidFill>
                <a:latin typeface="PNLLHT+Arial"/>
              </a:rPr>
              <a:t>      </a:t>
            </a:r>
            <a:r>
              <a:rPr b="0" lang="ru-RU" sz="3250" spc="-18" strike="noStrike">
                <a:solidFill>
                  <a:srgbClr val="ffffff"/>
                </a:solidFill>
                <a:latin typeface="PNLLHT+Arial"/>
              </a:rPr>
              <a:t>врата</a:t>
            </a:r>
            <a:r>
              <a:rPr b="0" lang="ru-RU" sz="3250" spc="-21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3250" spc="-1" strike="noStrike">
                <a:solidFill>
                  <a:srgbClr val="ffffff"/>
                </a:solidFill>
                <a:latin typeface="PNLLHT+Arial"/>
              </a:rPr>
              <a:t>Кавказа»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6533640" y="5463000"/>
            <a:ext cx="26377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344"/>
              </a:lnSpc>
            </a:pPr>
            <a:r>
              <a:rPr b="0" lang="ru-RU" sz="1200" spc="9" strike="noStrike">
                <a:solidFill>
                  <a:srgbClr val="000000"/>
                </a:solidFill>
                <a:latin typeface="PNLLHT+Arial"/>
              </a:rPr>
              <a:t>Автор:</a:t>
            </a:r>
            <a:r>
              <a:rPr b="0" lang="ru-RU" sz="1200" spc="-77" strike="noStrike">
                <a:solidFill>
                  <a:srgbClr val="000000"/>
                </a:solidFill>
                <a:latin typeface="PNLLHT+Arial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PNLLHT+Arial"/>
              </a:rPr>
              <a:t>Буракова</a:t>
            </a:r>
            <a:r>
              <a:rPr b="0" lang="ru-RU" sz="1200" spc="208" strike="noStrike">
                <a:solidFill>
                  <a:srgbClr val="000000"/>
                </a:solidFill>
                <a:latin typeface="PNLLHT+Arial"/>
              </a:rPr>
              <a:t> </a:t>
            </a:r>
            <a:r>
              <a:rPr b="0" lang="ru-RU" sz="1200" spc="-29" strike="noStrike">
                <a:solidFill>
                  <a:srgbClr val="000000"/>
                </a:solidFill>
                <a:latin typeface="PNLLHT+Arial"/>
              </a:rPr>
              <a:t>Инна</a:t>
            </a:r>
            <a:r>
              <a:rPr b="0" lang="ru-RU" sz="1200" spc="148" strike="noStrike">
                <a:solidFill>
                  <a:srgbClr val="000000"/>
                </a:solidFill>
                <a:latin typeface="PNLLHT+Arial"/>
              </a:rPr>
              <a:t> </a:t>
            </a:r>
            <a:r>
              <a:rPr b="0" lang="ru-RU" sz="1200" spc="-38" strike="noStrike">
                <a:solidFill>
                  <a:srgbClr val="000000"/>
                </a:solidFill>
                <a:latin typeface="PNLLHT+Arial"/>
              </a:rPr>
              <a:t>Михайловна</a:t>
            </a:r>
            <a:endParaRPr b="0" lang="ru-RU" sz="1200" spc="-1" strike="noStrike">
              <a:latin typeface="Arial"/>
            </a:endParaRPr>
          </a:p>
          <a:p>
            <a:pPr>
              <a:lnSpc>
                <a:spcPts val="1344"/>
              </a:lnSpc>
              <a:spcBef>
                <a:spcPts val="133"/>
              </a:spcBef>
            </a:pPr>
            <a:r>
              <a:rPr b="0" lang="ru-RU" sz="1200" spc="-18" strike="noStrike">
                <a:solidFill>
                  <a:srgbClr val="000000"/>
                </a:solidFill>
                <a:latin typeface="PNLLHT+Arial"/>
              </a:rPr>
              <a:t>Воспитатель:</a:t>
            </a:r>
            <a:r>
              <a:rPr b="0" lang="ru-RU" sz="1200" spc="182" strike="noStrike">
                <a:solidFill>
                  <a:srgbClr val="000000"/>
                </a:solidFill>
                <a:latin typeface="PNLLHT+Arial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PNLLHT+Arial"/>
              </a:rPr>
              <a:t>первой</a:t>
            </a:r>
            <a:r>
              <a:rPr b="0" lang="ru-RU" sz="1200" spc="-26" strike="noStrike">
                <a:solidFill>
                  <a:srgbClr val="000000"/>
                </a:solidFill>
                <a:latin typeface="PNLLHT+Arial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PNLLHT+Arial"/>
              </a:rPr>
              <a:t>категории</a:t>
            </a:r>
            <a:endParaRPr b="0" lang="ru-RU" sz="1200" spc="-1" strike="noStrike">
              <a:latin typeface="Arial"/>
            </a:endParaRPr>
          </a:p>
          <a:p>
            <a:pPr>
              <a:lnSpc>
                <a:spcPts val="1344"/>
              </a:lnSpc>
              <a:spcBef>
                <a:spcPts val="85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PNLLHT+Arial"/>
              </a:rPr>
              <a:t>МБДОУ</a:t>
            </a:r>
            <a:r>
              <a:rPr b="0" lang="ru-RU" sz="1200" spc="-38" strike="noStrike">
                <a:solidFill>
                  <a:srgbClr val="000000"/>
                </a:solidFill>
                <a:latin typeface="PNLLHT+Arial"/>
              </a:rPr>
              <a:t> </a:t>
            </a:r>
            <a:r>
              <a:rPr b="0" lang="ru-RU" sz="1200" spc="-26" strike="noStrike">
                <a:solidFill>
                  <a:srgbClr val="000000"/>
                </a:solidFill>
                <a:latin typeface="PNLLHT+Arial"/>
              </a:rPr>
              <a:t>д/с</a:t>
            </a:r>
            <a:r>
              <a:rPr b="0" lang="ru-RU" sz="1200" spc="145" strike="noStrike">
                <a:solidFill>
                  <a:srgbClr val="000000"/>
                </a:solidFill>
                <a:latin typeface="PNLLHT+Arial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PNLLHT+Arial"/>
              </a:rPr>
              <a:t>№</a:t>
            </a:r>
            <a:r>
              <a:rPr b="0" lang="ru-RU" sz="1200" spc="-38" strike="noStrike">
                <a:solidFill>
                  <a:srgbClr val="000000"/>
                </a:solidFill>
                <a:latin typeface="PNLLHT+Arial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PNLLHT+Arial"/>
              </a:rPr>
              <a:t>12</a:t>
            </a:r>
            <a:r>
              <a:rPr b="0" lang="ru-RU" sz="1200" spc="41" strike="noStrike">
                <a:solidFill>
                  <a:srgbClr val="000000"/>
                </a:solidFill>
                <a:latin typeface="PNLLHT+Arial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PNLLHT+Arial"/>
              </a:rPr>
              <a:t>" Сказка"</a:t>
            </a:r>
            <a:endParaRPr b="0" lang="ru-RU" sz="1200" spc="-1" strike="noStrike">
              <a:latin typeface="Arial"/>
            </a:endParaRPr>
          </a:p>
          <a:p>
            <a:pPr>
              <a:lnSpc>
                <a:spcPts val="1341"/>
              </a:lnSpc>
              <a:spcBef>
                <a:spcPts val="85"/>
              </a:spcBef>
            </a:pPr>
            <a:r>
              <a:rPr b="0" lang="ru-RU" sz="1200" spc="-120" strike="noStrike">
                <a:solidFill>
                  <a:srgbClr val="000000"/>
                </a:solidFill>
                <a:latin typeface="PNLLHT+Arial"/>
              </a:rPr>
              <a:t>Г.</a:t>
            </a:r>
            <a:r>
              <a:rPr b="0" lang="ru-RU" sz="1200" spc="131" strike="noStrike">
                <a:solidFill>
                  <a:srgbClr val="000000"/>
                </a:solidFill>
                <a:latin typeface="PNLLHT+Arial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PNLLHT+Arial"/>
              </a:rPr>
              <a:t>Ставрополь</a:t>
            </a: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2"/>
          <p:cNvSpPr/>
          <p:nvPr/>
        </p:nvSpPr>
        <p:spPr>
          <a:xfrm>
            <a:off x="834480" y="498960"/>
            <a:ext cx="762660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952"/>
              </a:lnSpc>
            </a:pPr>
            <a:r>
              <a:rPr b="0" lang="ru-RU" sz="4450" spc="-1" strike="noStrike">
                <a:solidFill>
                  <a:srgbClr val="e3e3ff"/>
                </a:solidFill>
                <a:latin typeface="PNLLHT+Arial"/>
              </a:rPr>
              <a:t>Памятник</a:t>
            </a:r>
            <a:r>
              <a:rPr b="0" lang="ru-RU" sz="4450" spc="-174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450" spc="-26" strike="noStrike">
                <a:solidFill>
                  <a:srgbClr val="e3e3ff"/>
                </a:solidFill>
                <a:latin typeface="PNLLHT+Arial"/>
              </a:rPr>
              <a:t>М.</a:t>
            </a:r>
            <a:r>
              <a:rPr b="0" lang="ru-RU" sz="4450" spc="-41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450" spc="-1" strike="noStrike">
                <a:solidFill>
                  <a:srgbClr val="e3e3ff"/>
                </a:solidFill>
                <a:latin typeface="PNLLHT+Arial"/>
              </a:rPr>
              <a:t>Ю.</a:t>
            </a:r>
            <a:r>
              <a:rPr b="0" lang="ru-RU" sz="4450" spc="-72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450" spc="-15" strike="noStrike">
                <a:solidFill>
                  <a:srgbClr val="e3e3ff"/>
                </a:solidFill>
                <a:latin typeface="PNLLHT+Arial"/>
              </a:rPr>
              <a:t>Лермонтову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6036840" y="1689840"/>
            <a:ext cx="2783880" cy="375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66600">
              <a:lnSpc>
                <a:spcPts val="2013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4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Ставрополе</a:t>
            </a:r>
            <a:r>
              <a:rPr b="0" lang="ru-RU" sz="18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Саду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Цветов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недалеко</a:t>
            </a:r>
            <a:r>
              <a:rPr b="0" lang="ru-RU" sz="1800" spc="16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00" strike="noStrike">
                <a:solidFill>
                  <a:srgbClr val="ffffff"/>
                </a:solidFill>
                <a:latin typeface="PNLLHT+Arial"/>
              </a:rPr>
              <a:t>от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драмтеатра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стоит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памятник</a:t>
            </a:r>
            <a:r>
              <a:rPr b="0" lang="ru-RU" sz="1800" spc="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Лер</a:t>
            </a:r>
            <a:r>
              <a:rPr b="0" lang="ru-RU" sz="1800" spc="-4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</a:t>
            </a:r>
            <a:r>
              <a:rPr b="0" lang="ru-RU" sz="1800" spc="-4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8" strike="noStrike">
                <a:solidFill>
                  <a:srgbClr val="ffffff"/>
                </a:solidFill>
                <a:latin typeface="PNLLHT+Arial"/>
              </a:rPr>
              <a:t>онтову.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43" strike="noStrike">
                <a:solidFill>
                  <a:srgbClr val="ffffff"/>
                </a:solidFill>
                <a:latin typeface="PNLLHT+Arial"/>
              </a:rPr>
              <a:t>Поэт</a:t>
            </a:r>
            <a:r>
              <a:rPr b="0" lang="ru-RU" sz="1800" spc="14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там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 пробыл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некоторое</a:t>
            </a:r>
            <a:r>
              <a:rPr b="0" lang="ru-RU" sz="18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18" strike="noStrike">
                <a:solidFill>
                  <a:srgbClr val="ffffff"/>
                </a:solidFill>
                <a:latin typeface="PNLLHT+Arial"/>
              </a:rPr>
              <a:t>время</a:t>
            </a:r>
            <a:r>
              <a:rPr b="0" lang="ru-RU" sz="1800" spc="-14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1837,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а 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потом</a:t>
            </a:r>
            <a:r>
              <a:rPr b="0" lang="ru-RU" sz="18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1840</a:t>
            </a:r>
            <a:r>
              <a:rPr b="0" lang="ru-RU" sz="18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год</a:t>
            </a:r>
            <a:r>
              <a:rPr b="0" lang="ru-RU" sz="1800" spc="-4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у,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пер</a:t>
            </a:r>
            <a:r>
              <a:rPr b="0" lang="ru-RU" sz="1800" spc="-4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ед</a:t>
            </a:r>
            <a:r>
              <a:rPr b="0" lang="ru-RU" sz="1800" spc="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отправкой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место</a:t>
            </a:r>
            <a:r>
              <a:rPr b="0" lang="ru-RU" sz="1800" spc="-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военных</a:t>
            </a:r>
            <a:r>
              <a:rPr b="0" lang="ru-RU" sz="1800" spc="11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действий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Кавказе,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Малой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Чечне.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"/>
          <p:cNvSpPr/>
          <p:nvPr/>
        </p:nvSpPr>
        <p:spPr>
          <a:xfrm>
            <a:off x="824760" y="228960"/>
            <a:ext cx="7656120" cy="174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445"/>
              </a:lnSpc>
            </a:pPr>
            <a:r>
              <a:rPr b="0" lang="ru-RU" sz="4000" spc="-35" strike="noStrike">
                <a:solidFill>
                  <a:srgbClr val="e3e3ff"/>
                </a:solidFill>
                <a:latin typeface="PNLLHT+Arial"/>
              </a:rPr>
              <a:t>Мемориал</a:t>
            </a:r>
            <a:r>
              <a:rPr b="0" lang="ru-RU" sz="4000" spc="33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66" strike="noStrike">
                <a:solidFill>
                  <a:srgbClr val="e3e3ff"/>
                </a:solidFill>
                <a:latin typeface="PNLLHT+Arial"/>
              </a:rPr>
              <a:t>Холодны</a:t>
            </a:r>
            <a:r>
              <a:rPr b="0" lang="ru-RU" sz="4000" spc="-105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1" strike="noStrike">
                <a:solidFill>
                  <a:srgbClr val="e3e3ff"/>
                </a:solidFill>
                <a:latin typeface="PNLLHT+Arial"/>
              </a:rPr>
              <a:t>й</a:t>
            </a:r>
            <a:r>
              <a:rPr b="0" lang="ru-RU" sz="4000" spc="250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103" strike="noStrike">
                <a:solidFill>
                  <a:srgbClr val="e3e3ff"/>
                </a:solidFill>
                <a:latin typeface="PNLLHT+Arial"/>
              </a:rPr>
              <a:t>Род</a:t>
            </a:r>
            <a:r>
              <a:rPr b="0" lang="ru-RU" sz="4000" spc="-1123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49" strike="noStrike">
                <a:solidFill>
                  <a:srgbClr val="e3e3ff"/>
                </a:solidFill>
                <a:latin typeface="PNLLHT+Arial"/>
              </a:rPr>
              <a:t>ник</a:t>
            </a:r>
            <a:r>
              <a:rPr b="0" lang="ru-RU" sz="4000" spc="364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1" strike="noStrike">
                <a:solidFill>
                  <a:srgbClr val="e3e3ff"/>
                </a:solidFill>
                <a:latin typeface="PNLLHT+Arial"/>
              </a:rPr>
              <a:t>—</a:t>
            </a:r>
            <a:endParaRPr b="0" lang="ru-RU" sz="4000" spc="-1" strike="noStrike">
              <a:latin typeface="Arial"/>
            </a:endParaRPr>
          </a:p>
          <a:p>
            <a:pPr marL="2364840">
              <a:lnSpc>
                <a:spcPts val="4445"/>
              </a:lnSpc>
              <a:spcBef>
                <a:spcPts val="411"/>
              </a:spcBef>
            </a:pPr>
            <a:r>
              <a:rPr b="0" lang="ru-RU" sz="4000" spc="-55" strike="noStrike">
                <a:solidFill>
                  <a:srgbClr val="e3e3ff"/>
                </a:solidFill>
                <a:latin typeface="PNLLHT+Arial"/>
              </a:rPr>
              <a:t>Ставрополь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5388120" y="1761480"/>
            <a:ext cx="3377160" cy="401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43" strike="noStrike">
                <a:solidFill>
                  <a:srgbClr val="ffffff"/>
                </a:solidFill>
                <a:latin typeface="PNLLHT+Arial"/>
              </a:rPr>
              <a:t>Холодный</a:t>
            </a:r>
            <a:r>
              <a:rPr b="0" lang="ru-RU" sz="1800" spc="26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родник</a:t>
            </a:r>
            <a:r>
              <a:rPr b="0" lang="ru-RU" sz="1800" spc="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бер</a:t>
            </a:r>
            <a:r>
              <a:rPr b="0" lang="ru-RU" sz="1800" spc="-4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ет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 свое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начало</a:t>
            </a:r>
            <a:r>
              <a:rPr b="0" lang="ru-RU" sz="1800" spc="9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склоне</a:t>
            </a:r>
            <a:r>
              <a:rPr b="0" lang="ru-RU" sz="1800" spc="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северной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экспозиции </a:t>
            </a:r>
            <a:r>
              <a:rPr b="0" lang="ru-RU" sz="1800" spc="-43" strike="noStrike">
                <a:solidFill>
                  <a:srgbClr val="ffffff"/>
                </a:solidFill>
                <a:latin typeface="PNLLHT+Arial"/>
              </a:rPr>
              <a:t>Холодной</a:t>
            </a:r>
            <a:r>
              <a:rPr b="0" lang="ru-RU" sz="1800" spc="26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балки,</a:t>
            </a:r>
            <a:r>
              <a:rPr b="0" lang="ru-RU" sz="1800" spc="6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верхней</a:t>
            </a:r>
            <a:r>
              <a:rPr b="0" lang="ru-RU" sz="1800" spc="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части</a:t>
            </a:r>
            <a:r>
              <a:rPr b="0" lang="ru-RU" sz="1800" spc="-8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6" strike="noStrike">
                <a:solidFill>
                  <a:srgbClr val="ffffff"/>
                </a:solidFill>
                <a:latin typeface="PNLLHT+Arial"/>
              </a:rPr>
              <a:t>гор</a:t>
            </a:r>
            <a:r>
              <a:rPr b="0" lang="ru-RU" sz="1800" spc="-4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ода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Ставрополя,</a:t>
            </a:r>
            <a:r>
              <a:rPr b="0" lang="ru-RU" sz="1800" spc="5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пр</a:t>
            </a:r>
            <a:r>
              <a:rPr b="0" lang="ru-RU" sz="1800" spc="-45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5" strike="noStrike">
                <a:solidFill>
                  <a:srgbClr val="ffffff"/>
                </a:solidFill>
                <a:latin typeface="PNLLHT+Arial"/>
              </a:rPr>
              <a:t>еделах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мемориала </a:t>
            </a:r>
            <a:r>
              <a:rPr b="0" lang="ru-RU" sz="1800" spc="-41" strike="noStrike">
                <a:solidFill>
                  <a:srgbClr val="ffffff"/>
                </a:solidFill>
                <a:latin typeface="PNLLHT+Arial"/>
              </a:rPr>
              <a:t>«Холодный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родник».</a:t>
            </a:r>
            <a:r>
              <a:rPr b="0" lang="ru-RU" sz="1800" spc="5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Мемориал</a:t>
            </a:r>
            <a:r>
              <a:rPr b="0" lang="ru-RU" sz="1800" spc="10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стал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символом</a:t>
            </a:r>
            <a:r>
              <a:rPr b="0" lang="ru-RU" sz="1800" spc="7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памяти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о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жертвах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фашистских</a:t>
            </a:r>
            <a:r>
              <a:rPr b="0" lang="ru-RU" sz="1800" spc="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злодеяний</a:t>
            </a:r>
            <a:r>
              <a:rPr b="0" lang="ru-RU" sz="1800" spc="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годы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Великой</a:t>
            </a:r>
            <a:r>
              <a:rPr b="0" lang="ru-RU" sz="18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Отечественной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войны.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1206360" y="228960"/>
            <a:ext cx="6886080" cy="230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445"/>
              </a:lnSpc>
            </a:pPr>
            <a:r>
              <a:rPr b="0" lang="ru-RU" sz="4000" spc="-35" strike="noStrike">
                <a:solidFill>
                  <a:srgbClr val="e3e3ff"/>
                </a:solidFill>
                <a:latin typeface="PNLLHT+Arial"/>
              </a:rPr>
              <a:t>Андреевский</a:t>
            </a:r>
            <a:r>
              <a:rPr b="0" lang="ru-RU" sz="4000" spc="369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1" strike="noStrike">
                <a:solidFill>
                  <a:srgbClr val="e3e3ff"/>
                </a:solidFill>
                <a:latin typeface="PNLLHT+Arial"/>
              </a:rPr>
              <a:t>к</a:t>
            </a:r>
            <a:r>
              <a:rPr b="0" lang="ru-RU" sz="4000" spc="-1061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41" strike="noStrike">
                <a:solidFill>
                  <a:srgbClr val="e3e3ff"/>
                </a:solidFill>
                <a:latin typeface="PNLLHT+Arial"/>
              </a:rPr>
              <a:t>афедраль</a:t>
            </a:r>
            <a:r>
              <a:rPr b="0" lang="ru-RU" sz="4000" spc="-1021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52" strike="noStrike">
                <a:solidFill>
                  <a:srgbClr val="e3e3ff"/>
                </a:solidFill>
                <a:latin typeface="PNLLHT+Arial"/>
              </a:rPr>
              <a:t>ны</a:t>
            </a:r>
            <a:r>
              <a:rPr b="0" lang="ru-RU" sz="4000" spc="-105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1" strike="noStrike">
                <a:solidFill>
                  <a:srgbClr val="e3e3ff"/>
                </a:solidFill>
                <a:latin typeface="PNLLHT+Arial"/>
              </a:rPr>
              <a:t>й</a:t>
            </a:r>
            <a:endParaRPr b="0" lang="ru-RU" sz="4000" spc="-1" strike="noStrike">
              <a:latin typeface="Arial"/>
            </a:endParaRPr>
          </a:p>
          <a:p>
            <a:pPr marL="267120">
              <a:lnSpc>
                <a:spcPts val="4445"/>
              </a:lnSpc>
              <a:spcBef>
                <a:spcPts val="411"/>
              </a:spcBef>
            </a:pPr>
            <a:r>
              <a:rPr b="0" lang="ru-RU" sz="4000" spc="-1" strike="noStrike">
                <a:solidFill>
                  <a:srgbClr val="e3e3ff"/>
                </a:solidFill>
                <a:latin typeface="PNLLHT+Arial"/>
              </a:rPr>
              <a:t>с</a:t>
            </a:r>
            <a:r>
              <a:rPr b="0" lang="ru-RU" sz="4000" spc="-1013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32" strike="noStrike">
                <a:solidFill>
                  <a:srgbClr val="e3e3ff"/>
                </a:solidFill>
                <a:latin typeface="PNLLHT+Arial"/>
              </a:rPr>
              <a:t>обор</a:t>
            </a:r>
            <a:r>
              <a:rPr b="0" lang="ru-RU" sz="4000" spc="143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66" strike="noStrike">
                <a:solidFill>
                  <a:srgbClr val="e3e3ff"/>
                </a:solidFill>
                <a:latin typeface="PNLLHT+Arial"/>
              </a:rPr>
              <a:t>города</a:t>
            </a:r>
            <a:r>
              <a:rPr b="0" lang="ru-RU" sz="4000" spc="185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46" strike="noStrike">
                <a:solidFill>
                  <a:srgbClr val="e3e3ff"/>
                </a:solidFill>
                <a:latin typeface="PNLLHT+Arial"/>
              </a:rPr>
              <a:t>Ставрополя.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6181200" y="1552320"/>
            <a:ext cx="2622600" cy="40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Андреевский</a:t>
            </a:r>
            <a:r>
              <a:rPr b="0" lang="ru-RU" sz="1600" spc="34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собор</a:t>
            </a:r>
            <a:r>
              <a:rPr b="0" lang="ru-RU" sz="1600" spc="-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65"/>
              </a:spcBef>
            </a:pPr>
            <a:r>
              <a:rPr b="0" lang="ru-RU" sz="1600" spc="-32" strike="noStrike">
                <a:solidFill>
                  <a:srgbClr val="ffffff"/>
                </a:solidFill>
                <a:latin typeface="PNLLHT+Arial"/>
              </a:rPr>
              <a:t>Ставрополе</a:t>
            </a:r>
            <a:r>
              <a:rPr b="0" lang="ru-RU" sz="1600" spc="27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21" strike="noStrike">
                <a:solidFill>
                  <a:srgbClr val="ffffff"/>
                </a:solidFill>
                <a:latin typeface="PNLLHT+Arial"/>
              </a:rPr>
              <a:t>со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всеми</a:t>
            </a:r>
            <a:r>
              <a:rPr b="0" lang="ru-RU" sz="1600" spc="10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9" strike="noStrike">
                <a:solidFill>
                  <a:srgbClr val="ffffff"/>
                </a:solidFill>
                <a:latin typeface="PNLLHT+Arial"/>
              </a:rPr>
              <a:t>его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сооружениями</a:t>
            </a:r>
            <a:r>
              <a:rPr b="0" lang="ru-RU" sz="1600" spc="35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JGVHJE+Arial"/>
              </a:rPr>
              <a:t>-</a:t>
            </a:r>
            <a:r>
              <a:rPr b="0" lang="ru-RU" sz="1600" spc="3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не</a:t>
            </a:r>
            <a:r>
              <a:rPr b="0" lang="ru-RU" sz="1600" spc="14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только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39"/>
              </a:spcBef>
            </a:pP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культовые</a:t>
            </a:r>
            <a:r>
              <a:rPr b="0" lang="ru-RU" sz="1600" spc="19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здания,</a:t>
            </a:r>
            <a:r>
              <a:rPr b="0" lang="ru-RU" sz="1600" spc="11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3"/>
              </a:spcBef>
            </a:pP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па</a:t>
            </a:r>
            <a:r>
              <a:rPr b="0" lang="ru-RU" sz="1600" spc="-4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2" strike="noStrike">
                <a:solidFill>
                  <a:srgbClr val="ffffff"/>
                </a:solidFill>
                <a:latin typeface="PNLLHT+Arial"/>
              </a:rPr>
              <a:t>мят</a:t>
            </a:r>
            <a:r>
              <a:rPr b="0" lang="ru-RU" sz="1600" spc="-4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1" strike="noStrike">
                <a:solidFill>
                  <a:srgbClr val="ffffff"/>
                </a:solidFill>
                <a:latin typeface="PNLLHT+Arial"/>
              </a:rPr>
              <a:t>ник</a:t>
            </a:r>
            <a:r>
              <a:rPr b="0" lang="ru-RU" sz="1600" spc="39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архитектуры,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взятый</a:t>
            </a:r>
            <a:r>
              <a:rPr b="0" lang="ru-RU" sz="1600" spc="2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5" strike="noStrike">
                <a:solidFill>
                  <a:srgbClr val="ffffff"/>
                </a:solidFill>
                <a:latin typeface="PNLLHT+Arial"/>
              </a:rPr>
              <a:t>под</a:t>
            </a:r>
            <a:r>
              <a:rPr b="0" lang="ru-RU" sz="1600" spc="15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охрану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6"/>
              </a:spcBef>
            </a:pP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государством.</a:t>
            </a:r>
            <a:r>
              <a:rPr b="0" lang="ru-RU" sz="16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Храм</a:t>
            </a:r>
            <a:r>
              <a:rPr b="0" lang="ru-RU" sz="1600" spc="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39"/>
              </a:spcBef>
            </a:pPr>
            <a:r>
              <a:rPr b="0" lang="ru-RU" sz="1600" spc="9" strike="noStrike">
                <a:solidFill>
                  <a:srgbClr val="ffffff"/>
                </a:solidFill>
                <a:latin typeface="PNLLHT+Arial"/>
              </a:rPr>
              <a:t>честь</a:t>
            </a: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святого</a:t>
            </a:r>
            <a:r>
              <a:rPr b="0" lang="ru-RU" sz="1600" spc="-13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апостола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0" lang="ru-RU" sz="1600" spc="-46" strike="noStrike">
                <a:solidFill>
                  <a:srgbClr val="ffffff"/>
                </a:solidFill>
                <a:latin typeface="PNLLHT+Arial"/>
              </a:rPr>
              <a:t>Андрея</a:t>
            </a:r>
            <a:r>
              <a:rPr b="0" lang="ru-RU" sz="1600" spc="30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Первозванного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65"/>
              </a:spcBef>
            </a:pP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был</a:t>
            </a:r>
            <a:r>
              <a:rPr b="0" lang="ru-RU" sz="1600" spc="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выстроен</a:t>
            </a:r>
            <a:r>
              <a:rPr b="0" lang="ru-RU" sz="1600" spc="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600" spc="5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1897</a:t>
            </a:r>
            <a:r>
              <a:rPr b="0" lang="ru-RU" sz="1600" spc="-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году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0" lang="ru-RU" sz="1600" spc="-114" strike="noStrike">
                <a:solidFill>
                  <a:srgbClr val="ffffff"/>
                </a:solidFill>
                <a:latin typeface="PNLLHT+Arial"/>
              </a:rPr>
              <a:t>по</a:t>
            </a:r>
            <a:r>
              <a:rPr b="0" lang="ru-RU" sz="1600" spc="20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проекту</a:t>
            </a:r>
            <a:r>
              <a:rPr b="0" lang="ru-RU" sz="1600" spc="20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архитектора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3"/>
              </a:spcBef>
            </a:pPr>
            <a:r>
              <a:rPr b="0" lang="ru-RU" sz="1600" spc="-49" strike="noStrike">
                <a:solidFill>
                  <a:srgbClr val="ffffff"/>
                </a:solidFill>
                <a:latin typeface="PNLLHT+Arial"/>
              </a:rPr>
              <a:t>Григория</a:t>
            </a:r>
            <a:r>
              <a:rPr b="0" lang="ru-RU" sz="1600" spc="31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Кускова.</a:t>
            </a:r>
            <a:r>
              <a:rPr b="0" lang="ru-RU" sz="1600" spc="-6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До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0"/>
              </a:lnSpc>
              <a:spcBef>
                <a:spcPts val="145"/>
              </a:spcBef>
            </a:pPr>
            <a:r>
              <a:rPr b="0" lang="ru-RU" sz="1550" spc="32" strike="noStrike">
                <a:solidFill>
                  <a:srgbClr val="ffffff"/>
                </a:solidFill>
                <a:latin typeface="PNLLHT+Arial"/>
              </a:rPr>
              <a:t>этого</a:t>
            </a:r>
            <a:r>
              <a:rPr b="0" lang="ru-RU" sz="1550" spc="-12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50" spc="26" strike="noStrike">
                <a:solidFill>
                  <a:srgbClr val="ffffff"/>
                </a:solidFill>
                <a:latin typeface="PNLLHT+Arial"/>
              </a:rPr>
              <a:t>здесь</a:t>
            </a:r>
            <a:r>
              <a:rPr b="0" lang="ru-RU" sz="1550" spc="-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50" spc="-15" strike="noStrike">
                <a:solidFill>
                  <a:srgbClr val="ffffff"/>
                </a:solidFill>
                <a:latin typeface="PNLLHT+Arial"/>
              </a:rPr>
              <a:t>была</a:t>
            </a:r>
            <a:endParaRPr b="0" lang="ru-RU" sz="1550" spc="-1" strike="noStrike"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6181200" y="4728600"/>
            <a:ext cx="2368800" cy="207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деревянная</a:t>
            </a:r>
            <a:r>
              <a:rPr b="0" lang="ru-RU" sz="1600" spc="21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церковь</a:t>
            </a:r>
            <a:r>
              <a:rPr b="0" lang="ru-RU" sz="1600" spc="16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65"/>
              </a:spcBef>
            </a:pPr>
            <a:r>
              <a:rPr b="0" lang="ru-RU" sz="1600" spc="9" strike="noStrike">
                <a:solidFill>
                  <a:srgbClr val="ffffff"/>
                </a:solidFill>
                <a:latin typeface="PNLLHT+Arial"/>
              </a:rPr>
              <a:t>честь</a:t>
            </a: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святого</a:t>
            </a:r>
            <a:r>
              <a:rPr b="0" lang="ru-RU" sz="1600" spc="-13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апостола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0" lang="ru-RU" sz="1600" spc="-46" strike="noStrike">
                <a:solidFill>
                  <a:srgbClr val="ffffff"/>
                </a:solidFill>
                <a:latin typeface="PNLLHT+Arial"/>
              </a:rPr>
              <a:t>Андрея</a:t>
            </a:r>
            <a:r>
              <a:rPr b="0" lang="ru-RU" sz="1600" spc="30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Первозванного,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6"/>
              </a:spcBef>
            </a:pP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построенная</a:t>
            </a:r>
            <a:r>
              <a:rPr b="0" lang="ru-RU" sz="1600" spc="20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600" spc="14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50</a:t>
            </a:r>
            <a:r>
              <a:rPr b="0" lang="ru-RU" sz="1600" spc="-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86" strike="noStrike">
                <a:solidFill>
                  <a:srgbClr val="ffffff"/>
                </a:solidFill>
                <a:latin typeface="PNLLHT+Arial"/>
              </a:rPr>
              <a:t>лет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39"/>
              </a:spcBef>
            </a:pP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раньше.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1225080" y="228960"/>
            <a:ext cx="6847560" cy="174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445"/>
              </a:lnSpc>
            </a:pPr>
            <a:r>
              <a:rPr b="0" lang="ru-RU" sz="4000" spc="-21" strike="noStrike">
                <a:solidFill>
                  <a:srgbClr val="e3e3ff"/>
                </a:solidFill>
                <a:latin typeface="PNLLHT+Arial"/>
              </a:rPr>
              <a:t>Церковь</a:t>
            </a:r>
            <a:r>
              <a:rPr b="0" lang="ru-RU" sz="4000" spc="18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143" strike="noStrike">
                <a:solidFill>
                  <a:srgbClr val="e3e3ff"/>
                </a:solidFill>
                <a:latin typeface="PNLLHT+Arial"/>
              </a:rPr>
              <a:t>Ус</a:t>
            </a:r>
            <a:r>
              <a:rPr b="0" lang="ru-RU" sz="4000" spc="-1087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52" strike="noStrike">
                <a:solidFill>
                  <a:srgbClr val="e3e3ff"/>
                </a:solidFill>
                <a:latin typeface="PNLLHT+Arial"/>
              </a:rPr>
              <a:t>пения</a:t>
            </a:r>
            <a:r>
              <a:rPr b="0" lang="ru-RU" sz="4000" spc="375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41" strike="noStrike">
                <a:solidFill>
                  <a:srgbClr val="e3e3ff"/>
                </a:solidFill>
                <a:latin typeface="PNLLHT+Arial"/>
              </a:rPr>
              <a:t>Пресвятой</a:t>
            </a:r>
            <a:endParaRPr b="0" lang="ru-RU" sz="4000" spc="-1" strike="noStrike">
              <a:latin typeface="Arial"/>
            </a:endParaRPr>
          </a:p>
          <a:p>
            <a:pPr marL="1935720">
              <a:lnSpc>
                <a:spcPts val="4445"/>
              </a:lnSpc>
              <a:spcBef>
                <a:spcPts val="411"/>
              </a:spcBef>
            </a:pPr>
            <a:r>
              <a:rPr b="0" lang="ru-RU" sz="4000" spc="-49" strike="noStrike">
                <a:solidFill>
                  <a:srgbClr val="e3e3ff"/>
                </a:solidFill>
                <a:latin typeface="PNLLHT+Arial"/>
              </a:rPr>
              <a:t>Богородицы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4450680" y="1625040"/>
            <a:ext cx="4240440" cy="67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1" lang="ru-RU" sz="1600" spc="-32" strike="noStrike">
                <a:solidFill>
                  <a:srgbClr val="ffffff"/>
                </a:solidFill>
                <a:latin typeface="DPAHVM+Arial Bold"/>
              </a:rPr>
              <a:t>Более</a:t>
            </a:r>
            <a:r>
              <a:rPr b="1" lang="ru-RU" sz="1600" spc="120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160</a:t>
            </a:r>
            <a:r>
              <a:rPr b="1" lang="ru-RU" sz="1600" spc="-66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5" strike="noStrike">
                <a:solidFill>
                  <a:srgbClr val="ffffff"/>
                </a:solidFill>
                <a:latin typeface="DPAHVM+Arial Bold"/>
              </a:rPr>
              <a:t>лет</a:t>
            </a:r>
            <a:r>
              <a:rPr b="1" lang="ru-RU" sz="1600" spc="-12" strike="noStrike">
                <a:solidFill>
                  <a:srgbClr val="ffffff"/>
                </a:solidFill>
                <a:latin typeface="DPAHVM+Arial Bold"/>
              </a:rPr>
              <a:t> одной</a:t>
            </a:r>
            <a:r>
              <a:rPr b="1" lang="ru-RU" sz="1600" spc="80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9" strike="noStrike">
                <a:solidFill>
                  <a:srgbClr val="ffffff"/>
                </a:solidFill>
                <a:latin typeface="DPAHVM+Arial Bold"/>
              </a:rPr>
              <a:t>из</a:t>
            </a:r>
            <a:r>
              <a:rPr b="1" lang="ru-RU" sz="1600" spc="-29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8" strike="noStrike">
                <a:solidFill>
                  <a:srgbClr val="ffffff"/>
                </a:solidFill>
                <a:latin typeface="DPAHVM+Arial Bold"/>
              </a:rPr>
              <a:t>старейших</a:t>
            </a:r>
            <a:r>
              <a:rPr b="1" lang="ru-RU" sz="1600" spc="182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в</a:t>
            </a:r>
            <a:r>
              <a:rPr b="1" lang="ru-RU" sz="1600" spc="66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крае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65"/>
              </a:spcBef>
            </a:pP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православной</a:t>
            </a:r>
            <a:r>
              <a:rPr b="1" lang="ru-RU" sz="1600" spc="-75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церкви </a:t>
            </a:r>
            <a:r>
              <a:rPr b="1" lang="ru-RU" sz="1600" spc="-9" strike="noStrike">
                <a:solidFill>
                  <a:srgbClr val="ffffff"/>
                </a:solidFill>
                <a:latin typeface="DPAHVM+Arial Bold"/>
              </a:rPr>
              <a:t>Успения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4450680" y="2111760"/>
            <a:ext cx="4316040" cy="23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1" lang="ru-RU" sz="1600" spc="-18" strike="noStrike">
                <a:solidFill>
                  <a:srgbClr val="ffffff"/>
                </a:solidFill>
                <a:latin typeface="DPAHVM+Arial Bold"/>
              </a:rPr>
              <a:t>Пресвятой</a:t>
            </a:r>
            <a:r>
              <a:rPr b="1" lang="ru-RU" sz="1600" spc="89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9" strike="noStrike">
                <a:solidFill>
                  <a:srgbClr val="ffffff"/>
                </a:solidFill>
                <a:latin typeface="DPAHVM+Arial Bold"/>
              </a:rPr>
              <a:t>Богородицы.</a:t>
            </a:r>
            <a:r>
              <a:rPr b="1" lang="ru-RU" sz="1600" spc="94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8" strike="noStrike">
                <a:solidFill>
                  <a:srgbClr val="ffffff"/>
                </a:solidFill>
                <a:latin typeface="DPAHVM+Arial Bold"/>
              </a:rPr>
              <a:t>Она</a:t>
            </a:r>
            <a:r>
              <a:rPr b="1" lang="ru-RU" sz="1600" spc="29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26" strike="noStrike">
                <a:solidFill>
                  <a:srgbClr val="ffffff"/>
                </a:solidFill>
                <a:latin typeface="DPAHVM+Arial Bold"/>
              </a:rPr>
              <a:t>вошла</a:t>
            </a:r>
            <a:r>
              <a:rPr b="1" lang="ru-RU" sz="1600" spc="114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в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0"/>
              </a:lnSpc>
              <a:spcBef>
                <a:spcPts val="145"/>
              </a:spcBef>
            </a:pPr>
            <a:r>
              <a:rPr b="1" lang="ru-RU" sz="1550" spc="-1" strike="noStrike">
                <a:solidFill>
                  <a:srgbClr val="ffffff"/>
                </a:solidFill>
                <a:latin typeface="DPAHVM+Arial Bold"/>
              </a:rPr>
              <a:t>историю</a:t>
            </a:r>
            <a:r>
              <a:rPr b="1" lang="ru-RU" sz="1550" spc="106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550" spc="18" strike="noStrike">
                <a:solidFill>
                  <a:srgbClr val="ffffff"/>
                </a:solidFill>
                <a:latin typeface="DPAHVM+Arial Bold"/>
              </a:rPr>
              <a:t>города</a:t>
            </a:r>
            <a:r>
              <a:rPr b="1" lang="ru-RU" sz="1550" spc="32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550" spc="-1" strike="noStrike">
                <a:solidFill>
                  <a:srgbClr val="ffffff"/>
                </a:solidFill>
                <a:latin typeface="DPAHVM+Arial Bold"/>
              </a:rPr>
              <a:t>Ставрополя</a:t>
            </a:r>
            <a:r>
              <a:rPr b="1" lang="ru-RU" sz="1550" spc="233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550" spc="-1" strike="noStrike">
                <a:solidFill>
                  <a:srgbClr val="ffffff"/>
                </a:solidFill>
                <a:latin typeface="DPAHVM+Arial Bold"/>
              </a:rPr>
              <a:t>уже</a:t>
            </a:r>
            <a:r>
              <a:rPr b="1" lang="ru-RU" sz="1550" spc="131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550" spc="-21" strike="noStrike">
                <a:solidFill>
                  <a:srgbClr val="ffffff"/>
                </a:solidFill>
                <a:latin typeface="DPAHVM+Arial Bold"/>
              </a:rPr>
              <a:t>тем,</a:t>
            </a:r>
            <a:endParaRPr b="0" lang="ru-RU" sz="1550" spc="-1" strike="noStrike">
              <a:latin typeface="Arial"/>
            </a:endParaRPr>
          </a:p>
          <a:p>
            <a:pPr>
              <a:lnSpc>
                <a:spcPts val="1760"/>
              </a:lnSpc>
              <a:spcBef>
                <a:spcPts val="116"/>
              </a:spcBef>
            </a:pPr>
            <a:r>
              <a:rPr b="1" lang="ru-RU" sz="1550" spc="-18" strike="noStrike">
                <a:solidFill>
                  <a:srgbClr val="ffffff"/>
                </a:solidFill>
                <a:latin typeface="DPAHVM+Arial Bold"/>
              </a:rPr>
              <a:t>что,</a:t>
            </a:r>
            <a:r>
              <a:rPr b="1" lang="ru-RU" sz="1550" spc="128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550" spc="-1" strike="noStrike">
                <a:solidFill>
                  <a:srgbClr val="ffffff"/>
                </a:solidFill>
                <a:latin typeface="DPAHVM+Arial Bold"/>
              </a:rPr>
              <a:t>несмотря</a:t>
            </a:r>
            <a:r>
              <a:rPr b="1" lang="ru-RU" sz="1550" spc="162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550" spc="35" strike="noStrike">
                <a:solidFill>
                  <a:srgbClr val="ffffff"/>
                </a:solidFill>
                <a:latin typeface="DPAHVM+Arial Bold"/>
              </a:rPr>
              <a:t>ни</a:t>
            </a:r>
            <a:r>
              <a:rPr b="1" lang="ru-RU" sz="1550" spc="-1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550" spc="35" strike="noStrike">
                <a:solidFill>
                  <a:srgbClr val="ffffff"/>
                </a:solidFill>
                <a:latin typeface="DPAHVM+Arial Bold"/>
              </a:rPr>
              <a:t>на</a:t>
            </a:r>
            <a:r>
              <a:rPr b="1" lang="ru-RU" sz="1550" spc="15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550" spc="35" strike="noStrike">
                <a:solidFill>
                  <a:srgbClr val="ffffff"/>
                </a:solidFill>
                <a:latin typeface="DPAHVM+Arial Bold"/>
              </a:rPr>
              <a:t>какие</a:t>
            </a:r>
            <a:r>
              <a:rPr b="1" lang="ru-RU" sz="1550" spc="-55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550" spc="-1" strike="noStrike">
                <a:solidFill>
                  <a:srgbClr val="ffffff"/>
                </a:solidFill>
                <a:latin typeface="DPAHVM+Arial Bold"/>
              </a:rPr>
              <a:t>ветры</a:t>
            </a:r>
            <a:endParaRPr b="0" lang="ru-RU" sz="155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42"/>
              </a:spcBef>
            </a:pP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перемен,</a:t>
            </a:r>
            <a:r>
              <a:rPr b="1" lang="ru-RU" sz="1600" spc="9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на</a:t>
            </a:r>
            <a:r>
              <a:rPr b="1" lang="ru-RU" sz="1600" spc="-66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21" strike="noStrike">
                <a:solidFill>
                  <a:srgbClr val="ffffff"/>
                </a:solidFill>
                <a:latin typeface="DPAHVM+Arial Bold"/>
              </a:rPr>
              <a:t>протяжении</a:t>
            </a:r>
            <a:r>
              <a:rPr b="1" lang="ru-RU" sz="1600" spc="165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8" strike="noStrike">
                <a:solidFill>
                  <a:srgbClr val="ffffff"/>
                </a:solidFill>
                <a:latin typeface="DPAHVM+Arial Bold"/>
              </a:rPr>
              <a:t>всех</a:t>
            </a:r>
            <a:r>
              <a:rPr b="1" lang="ru-RU" sz="1600" spc="32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5" strike="noStrike">
                <a:solidFill>
                  <a:srgbClr val="ffffff"/>
                </a:solidFill>
                <a:latin typeface="DPAHVM+Arial Bold"/>
              </a:rPr>
              <a:t>лет</a:t>
            </a:r>
            <a:r>
              <a:rPr b="1" lang="ru-RU" sz="1600" spc="-12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ни</a:t>
            </a:r>
            <a:r>
              <a:rPr b="1" lang="ru-RU" sz="1600" spc="-12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26" strike="noStrike">
                <a:solidFill>
                  <a:srgbClr val="ffffff"/>
                </a:solidFill>
                <a:latin typeface="DPAHVM+Arial Bold"/>
              </a:rPr>
              <a:t>разу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6"/>
              </a:spcBef>
            </a:pP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не закрывалась в </a:t>
            </a:r>
            <a:r>
              <a:rPr b="1" lang="ru-RU" sz="1600" spc="-43" strike="noStrike">
                <a:solidFill>
                  <a:srgbClr val="ffffff"/>
                </a:solidFill>
                <a:latin typeface="DPAHVM+Arial Bold"/>
              </a:rPr>
              <a:t>отличие</a:t>
            </a:r>
            <a:r>
              <a:rPr b="1" lang="ru-RU" sz="1600" spc="205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75" strike="noStrike">
                <a:solidFill>
                  <a:srgbClr val="ffffff"/>
                </a:solidFill>
                <a:latin typeface="DPAHVM+Arial Bold"/>
              </a:rPr>
              <a:t>от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1" lang="ru-RU" sz="1600" spc="-29" strike="noStrike">
                <a:solidFill>
                  <a:srgbClr val="ffffff"/>
                </a:solidFill>
                <a:latin typeface="DPAHVM+Arial Bold"/>
              </a:rPr>
              <a:t>большинства</a:t>
            </a:r>
            <a:r>
              <a:rPr b="1" lang="ru-RU" sz="1600" spc="267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2" strike="noStrike">
                <a:solidFill>
                  <a:srgbClr val="ffffff"/>
                </a:solidFill>
                <a:latin typeface="DPAHVM+Arial Bold"/>
              </a:rPr>
              <a:t>других.Великолепным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39"/>
              </a:spcBef>
            </a:pP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украшением</a:t>
            </a:r>
            <a:r>
              <a:rPr b="1" lang="ru-RU" sz="1600" spc="26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храмового комплекса</a:t>
            </a:r>
            <a:r>
              <a:rPr b="1" lang="ru-RU" sz="1600" spc="-55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41" strike="noStrike">
                <a:solidFill>
                  <a:srgbClr val="ffffff"/>
                </a:solidFill>
                <a:latin typeface="DPAHVM+Arial Bold"/>
              </a:rPr>
              <a:t>вот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6"/>
              </a:spcBef>
            </a:pPr>
            <a:r>
              <a:rPr b="1" lang="ru-RU" sz="1600" spc="-35" strike="noStrike">
                <a:solidFill>
                  <a:srgbClr val="ffffff"/>
                </a:solidFill>
                <a:latin typeface="DPAHVM+Arial Bold"/>
              </a:rPr>
              <a:t>уже</a:t>
            </a:r>
            <a:r>
              <a:rPr b="1" lang="ru-RU" sz="1600" spc="126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несколько</a:t>
            </a:r>
            <a:r>
              <a:rPr b="1" lang="ru-RU" sz="1600" spc="-63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5" strike="noStrike">
                <a:solidFill>
                  <a:srgbClr val="ffffff"/>
                </a:solidFill>
                <a:latin typeface="DPAHVM+Arial Bold"/>
              </a:rPr>
              <a:t>лет</a:t>
            </a:r>
            <a:r>
              <a:rPr b="1" lang="ru-RU" sz="1600" spc="-12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29" strike="noStrike">
                <a:solidFill>
                  <a:srgbClr val="ffffff"/>
                </a:solidFill>
                <a:latin typeface="DPAHVM+Arial Bold"/>
              </a:rPr>
              <a:t>является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4450680" y="4066920"/>
            <a:ext cx="3918960" cy="11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1" lang="ru-RU" sz="1600" spc="-18" strike="noStrike">
                <a:solidFill>
                  <a:srgbClr val="ffffff"/>
                </a:solidFill>
                <a:latin typeface="DPAHVM+Arial Bold"/>
              </a:rPr>
              <a:t>Водосвятная</a:t>
            </a:r>
            <a:r>
              <a:rPr b="1" lang="ru-RU" sz="1600" spc="140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часовня,</a:t>
            </a:r>
            <a:r>
              <a:rPr b="1" lang="ru-RU" sz="1600" spc="12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2" strike="noStrike">
                <a:solidFill>
                  <a:srgbClr val="ffffff"/>
                </a:solidFill>
                <a:latin typeface="DPAHVM+Arial Bold"/>
              </a:rPr>
              <a:t>появившаяся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65"/>
              </a:spcBef>
            </a:pPr>
            <a:r>
              <a:rPr b="1" lang="ru-RU" sz="1600" spc="-18" strike="noStrike">
                <a:solidFill>
                  <a:srgbClr val="ffffff"/>
                </a:solidFill>
                <a:latin typeface="DPAHVM+Arial Bold"/>
              </a:rPr>
              <a:t>благодаря</a:t>
            </a:r>
            <a:r>
              <a:rPr b="1" lang="ru-RU" sz="1600" spc="63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2" strike="noStrike">
                <a:solidFill>
                  <a:srgbClr val="ffffff"/>
                </a:solidFill>
                <a:latin typeface="DPAHVM+Arial Bold"/>
              </a:rPr>
              <a:t>пожертвованиям</a:t>
            </a:r>
            <a:r>
              <a:rPr b="1" lang="ru-RU" sz="1600" spc="32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9" strike="noStrike">
                <a:solidFill>
                  <a:srgbClr val="ffffff"/>
                </a:solidFill>
                <a:latin typeface="DPAHVM+Arial Bold"/>
              </a:rPr>
              <a:t>многих</a:t>
            </a:r>
            <a:r>
              <a:rPr b="1" lang="ru-RU" sz="1600" spc="24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1" strike="noStrike">
                <a:solidFill>
                  <a:srgbClr val="ffffff"/>
                </a:solidFill>
                <a:latin typeface="DPAHVM+Arial Bold"/>
              </a:rPr>
              <a:t>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1" lang="ru-RU" sz="1600" spc="-9" strike="noStrike">
                <a:solidFill>
                  <a:srgbClr val="ffffff"/>
                </a:solidFill>
                <a:latin typeface="DPAHVM+Arial Bold"/>
              </a:rPr>
              <a:t>многих</a:t>
            </a:r>
            <a:r>
              <a:rPr b="1" lang="ru-RU" sz="1600" spc="24" strike="noStrike">
                <a:solidFill>
                  <a:srgbClr val="ffffff"/>
                </a:solidFill>
                <a:latin typeface="DPAHVM+Arial Bold"/>
              </a:rPr>
              <a:t> </a:t>
            </a:r>
            <a:r>
              <a:rPr b="1" lang="ru-RU" sz="1600" spc="-21" strike="noStrike">
                <a:solidFill>
                  <a:srgbClr val="ffffff"/>
                </a:solidFill>
                <a:latin typeface="DPAHVM+Arial Bold"/>
              </a:rPr>
              <a:t>людей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"/>
          <p:cNvSpPr/>
          <p:nvPr/>
        </p:nvSpPr>
        <p:spPr>
          <a:xfrm>
            <a:off x="853560" y="332280"/>
            <a:ext cx="7590960" cy="187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609"/>
              </a:lnSpc>
            </a:pPr>
            <a:r>
              <a:rPr b="0" lang="ru-RU" sz="3250" spc="-32" strike="noStrike">
                <a:solidFill>
                  <a:srgbClr val="e3e3ff"/>
                </a:solidFill>
                <a:latin typeface="PNLLHT+Arial"/>
              </a:rPr>
              <a:t>Государственный</a:t>
            </a:r>
            <a:r>
              <a:rPr b="0" lang="ru-RU" sz="3250" spc="-276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3250" spc="-18" strike="noStrike">
                <a:solidFill>
                  <a:srgbClr val="e3e3ff"/>
                </a:solidFill>
                <a:latin typeface="PNLLHT+Arial"/>
              </a:rPr>
              <a:t>краеведческий</a:t>
            </a:r>
            <a:r>
              <a:rPr b="0" lang="ru-RU" sz="3250" spc="-222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3250" spc="-9" strike="noStrike">
                <a:solidFill>
                  <a:srgbClr val="e3e3ff"/>
                </a:solidFill>
                <a:latin typeface="PNLLHT+Arial"/>
              </a:rPr>
              <a:t>музей</a:t>
            </a:r>
            <a:endParaRPr b="0" lang="ru-RU" sz="3250" spc="-1" strike="noStrike">
              <a:latin typeface="Arial"/>
            </a:endParaRPr>
          </a:p>
          <a:p>
            <a:pPr marL="28440">
              <a:lnSpc>
                <a:spcPts val="3609"/>
              </a:lnSpc>
              <a:spcBef>
                <a:spcPts val="295"/>
              </a:spcBef>
            </a:pPr>
            <a:r>
              <a:rPr b="0" lang="ru-RU" sz="3250" spc="-1" strike="noStrike">
                <a:solidFill>
                  <a:srgbClr val="e3e3ff"/>
                </a:solidFill>
                <a:latin typeface="PNLLHT+Arial"/>
              </a:rPr>
              <a:t>имени</a:t>
            </a:r>
            <a:r>
              <a:rPr b="0" lang="ru-RU" sz="3250" spc="-165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3250" spc="-409" strike="noStrike">
                <a:solidFill>
                  <a:srgbClr val="e3e3ff"/>
                </a:solidFill>
                <a:latin typeface="PNLLHT+Arial"/>
              </a:rPr>
              <a:t>Г.</a:t>
            </a:r>
            <a:r>
              <a:rPr b="0" lang="ru-RU" sz="3250" spc="39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3250" spc="-12" strike="noStrike">
                <a:solidFill>
                  <a:srgbClr val="e3e3ff"/>
                </a:solidFill>
                <a:latin typeface="PNLLHT+Arial"/>
              </a:rPr>
              <a:t>Н.</a:t>
            </a:r>
            <a:r>
              <a:rPr b="0" lang="ru-RU" sz="3250" spc="-63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3250" spc="-29" strike="noStrike">
                <a:solidFill>
                  <a:srgbClr val="e3e3ff"/>
                </a:solidFill>
                <a:latin typeface="PNLLHT+Arial"/>
              </a:rPr>
              <a:t>Прозрителева</a:t>
            </a:r>
            <a:r>
              <a:rPr b="0" lang="ru-RU" sz="3250" spc="-199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3250" spc="-1" strike="noStrike">
                <a:solidFill>
                  <a:srgbClr val="e3e3ff"/>
                </a:solidFill>
                <a:latin typeface="PNLLHT+Arial"/>
              </a:rPr>
              <a:t>и</a:t>
            </a:r>
            <a:r>
              <a:rPr b="0" lang="ru-RU" sz="3250" spc="-89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3250" spc="-409" strike="noStrike">
                <a:solidFill>
                  <a:srgbClr val="e3e3ff"/>
                </a:solidFill>
                <a:latin typeface="PNLLHT+Arial"/>
              </a:rPr>
              <a:t>Г.</a:t>
            </a:r>
            <a:r>
              <a:rPr b="0" lang="ru-RU" sz="3250" spc="39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3250" spc="-9" strike="noStrike">
                <a:solidFill>
                  <a:srgbClr val="e3e3ff"/>
                </a:solidFill>
                <a:latin typeface="PNLLHT+Arial"/>
              </a:rPr>
              <a:t>К.</a:t>
            </a:r>
            <a:r>
              <a:rPr b="0" lang="ru-RU" sz="3250" spc="-69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3250" spc="-1" strike="noStrike">
                <a:solidFill>
                  <a:srgbClr val="e3e3ff"/>
                </a:solidFill>
                <a:latin typeface="PNLLHT+Arial"/>
              </a:rPr>
              <a:t>Праве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5133960" y="1689840"/>
            <a:ext cx="1993320" cy="78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Ставропольский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государственный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5133960" y="2243160"/>
            <a:ext cx="3519000" cy="477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краеведческий</a:t>
            </a:r>
            <a:r>
              <a:rPr b="0" lang="ru-RU" sz="1800" spc="-7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музей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 имени</a:t>
            </a:r>
            <a:r>
              <a:rPr b="0" lang="ru-RU" sz="1800" spc="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22" strike="noStrike">
                <a:solidFill>
                  <a:srgbClr val="ffffff"/>
                </a:solidFill>
                <a:latin typeface="PNLLHT+Arial"/>
              </a:rPr>
              <a:t>Г.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Н.</a:t>
            </a:r>
            <a:r>
              <a:rPr b="0" lang="ru-RU" sz="1800" spc="6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Прозрителева</a:t>
            </a:r>
            <a:r>
              <a:rPr b="0" lang="ru-RU" sz="1800" spc="-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 </a:t>
            </a:r>
            <a:r>
              <a:rPr b="0" lang="ru-RU" sz="1800" spc="-222" strike="noStrike">
                <a:solidFill>
                  <a:srgbClr val="ffffff"/>
                </a:solidFill>
                <a:latin typeface="PNLLHT+Arial"/>
              </a:rPr>
              <a:t>Г.</a:t>
            </a:r>
            <a:r>
              <a:rPr b="0" lang="ru-RU" sz="1800" spc="1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К.</a:t>
            </a:r>
            <a:r>
              <a:rPr b="0" lang="ru-RU" sz="1800" spc="4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Праве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был</a:t>
            </a:r>
            <a:r>
              <a:rPr b="0" lang="ru-RU" sz="1800" spc="2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основан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1905</a:t>
            </a:r>
            <a:r>
              <a:rPr b="0" lang="ru-RU" sz="18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год</a:t>
            </a:r>
            <a:r>
              <a:rPr b="0" lang="ru-RU" sz="1800" spc="-4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у.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Собрания</a:t>
            </a:r>
            <a:r>
              <a:rPr b="0" lang="ru-RU" sz="1800" spc="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музея</a:t>
            </a:r>
            <a:r>
              <a:rPr b="0" lang="ru-RU" sz="1800" spc="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отражают</a:t>
            </a:r>
            <a:r>
              <a:rPr b="0" lang="ru-RU" sz="1800" spc="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8" strike="noStrike">
                <a:solidFill>
                  <a:srgbClr val="ffffff"/>
                </a:solidFill>
                <a:latin typeface="PNLLHT+Arial"/>
              </a:rPr>
              <a:t>его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историю</a:t>
            </a:r>
            <a:r>
              <a:rPr b="0" lang="ru-RU" sz="1800" spc="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 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отличаются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многообразием,</a:t>
            </a:r>
            <a:r>
              <a:rPr b="0" lang="ru-RU" sz="1800" spc="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представляя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не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только край,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но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 весь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Северный </a:t>
            </a:r>
            <a:r>
              <a:rPr b="0" lang="ru-RU" sz="1800" spc="12" strike="noStrike">
                <a:solidFill>
                  <a:srgbClr val="ffffff"/>
                </a:solidFill>
                <a:latin typeface="PNLLHT+Arial"/>
              </a:rPr>
              <a:t>Кавказ.</a:t>
            </a:r>
            <a:r>
              <a:rPr b="0" lang="ru-RU" sz="1800" spc="-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2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фондах</a:t>
            </a:r>
            <a:r>
              <a:rPr b="0" lang="ru-RU" sz="18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экспозиции музея</a:t>
            </a:r>
            <a:r>
              <a:rPr b="0" lang="ru-RU" sz="1800" spc="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хранится</a:t>
            </a:r>
            <a:r>
              <a:rPr b="0" lang="ru-RU" sz="18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экспонируется</a:t>
            </a:r>
            <a:r>
              <a:rPr b="0" lang="ru-RU" sz="1800" spc="-4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6" strike="noStrike">
                <a:solidFill>
                  <a:srgbClr val="ffffff"/>
                </a:solidFill>
                <a:latin typeface="PNLLHT+Arial"/>
              </a:rPr>
              <a:t>более</a:t>
            </a:r>
            <a:r>
              <a:rPr b="0" lang="ru-RU" sz="18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250</a:t>
            </a:r>
            <a:r>
              <a:rPr b="0" lang="ru-RU" sz="18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тысяч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6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музейных</a:t>
            </a:r>
            <a:r>
              <a:rPr b="0" lang="ru-RU" sz="1800" spc="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пр</a:t>
            </a:r>
            <a:r>
              <a:rPr b="0" lang="ru-RU" sz="1800" spc="-45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едметов.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710280" y="228960"/>
            <a:ext cx="7887240" cy="174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445"/>
              </a:lnSpc>
            </a:pPr>
            <a:r>
              <a:rPr b="0" lang="ru-RU" sz="4000" spc="-46" strike="noStrike">
                <a:solidFill>
                  <a:srgbClr val="e3e3ff"/>
                </a:solidFill>
                <a:latin typeface="PNLLHT+Arial"/>
              </a:rPr>
              <a:t>Краевой</a:t>
            </a:r>
            <a:r>
              <a:rPr b="0" lang="ru-RU" sz="4000" spc="304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1" strike="noStrike">
                <a:solidFill>
                  <a:srgbClr val="e3e3ff"/>
                </a:solidFill>
                <a:latin typeface="PNLLHT+Arial"/>
              </a:rPr>
              <a:t>м</a:t>
            </a:r>
            <a:r>
              <a:rPr b="0" lang="ru-RU" sz="4000" spc="-1084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66" strike="noStrike">
                <a:solidFill>
                  <a:srgbClr val="e3e3ff"/>
                </a:solidFill>
                <a:latin typeface="PNLLHT+Arial"/>
              </a:rPr>
              <a:t>узей</a:t>
            </a:r>
            <a:r>
              <a:rPr b="0" lang="ru-RU" sz="4000" spc="324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58" strike="noStrike">
                <a:solidFill>
                  <a:srgbClr val="e3e3ff"/>
                </a:solidFill>
                <a:latin typeface="PNLLHT+Arial"/>
              </a:rPr>
              <a:t>изобраз</a:t>
            </a:r>
            <a:r>
              <a:rPr b="0" lang="ru-RU" sz="4000" spc="-1070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43" strike="noStrike">
                <a:solidFill>
                  <a:srgbClr val="e3e3ff"/>
                </a:solidFill>
                <a:latin typeface="PNLLHT+Arial"/>
              </a:rPr>
              <a:t>итель</a:t>
            </a:r>
            <a:r>
              <a:rPr b="0" lang="ru-RU" sz="4000" spc="-1021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52" strike="noStrike">
                <a:solidFill>
                  <a:srgbClr val="e3e3ff"/>
                </a:solidFill>
                <a:latin typeface="PNLLHT+Arial"/>
              </a:rPr>
              <a:t>ны</a:t>
            </a:r>
            <a:r>
              <a:rPr b="0" lang="ru-RU" sz="4000" spc="-105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1" strike="noStrike">
                <a:solidFill>
                  <a:srgbClr val="e3e3ff"/>
                </a:solidFill>
                <a:latin typeface="PNLLHT+Arial"/>
              </a:rPr>
              <a:t>х</a:t>
            </a:r>
            <a:endParaRPr b="0" lang="ru-RU" sz="4000" spc="-1" strike="noStrike">
              <a:latin typeface="Arial"/>
            </a:endParaRPr>
          </a:p>
          <a:p>
            <a:pPr marL="2860560">
              <a:lnSpc>
                <a:spcPts val="4445"/>
              </a:lnSpc>
              <a:spcBef>
                <a:spcPts val="411"/>
              </a:spcBef>
            </a:pPr>
            <a:r>
              <a:rPr b="0" lang="ru-RU" sz="4000" spc="-21" strike="noStrike">
                <a:solidFill>
                  <a:srgbClr val="e3e3ff"/>
                </a:solidFill>
                <a:latin typeface="PNLLHT+Arial"/>
              </a:rPr>
              <a:t>искусств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5027760" y="1618560"/>
            <a:ext cx="3690720" cy="618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Ставропольский краевой</a:t>
            </a:r>
            <a:r>
              <a:rPr b="0" lang="ru-RU" sz="1800" spc="-8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музей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изобразительных</a:t>
            </a:r>
            <a:r>
              <a:rPr b="0" lang="ru-RU" sz="18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искусств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(СКМИИ)</a:t>
            </a:r>
            <a:r>
              <a:rPr b="0" lang="ru-RU" sz="1800" spc="20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JGVHJE+Arial"/>
              </a:rPr>
              <a:t>-</a:t>
            </a: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ru-RU" sz="1800" spc="-38" strike="noStrike">
                <a:solidFill>
                  <a:srgbClr val="ffffff"/>
                </a:solidFill>
                <a:latin typeface="PNLLHT+Arial"/>
              </a:rPr>
              <a:t>одно</a:t>
            </a:r>
            <a:r>
              <a:rPr b="0" lang="ru-RU" sz="1800" spc="11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из</a:t>
            </a:r>
            <a:r>
              <a:rPr b="0" lang="ru-RU" sz="1800" spc="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значительных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Северном</a:t>
            </a:r>
            <a:r>
              <a:rPr b="0" lang="ru-RU" sz="1800" spc="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12" strike="noStrike">
                <a:solidFill>
                  <a:srgbClr val="ffffff"/>
                </a:solidFill>
                <a:latin typeface="PNLLHT+Arial"/>
              </a:rPr>
              <a:t>Кавказе</a:t>
            </a:r>
            <a:r>
              <a:rPr b="0" lang="ru-RU" sz="1800" spc="-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единственное</a:t>
            </a:r>
            <a:r>
              <a:rPr b="0" lang="ru-RU" sz="1800" spc="16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18" strike="noStrike">
                <a:solidFill>
                  <a:srgbClr val="ffffff"/>
                </a:solidFill>
                <a:latin typeface="PNLLHT+Arial"/>
              </a:rPr>
              <a:t>крае</a:t>
            </a:r>
            <a:r>
              <a:rPr b="0" lang="ru-RU" sz="1800" spc="-9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собрание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художественных</a:t>
            </a:r>
            <a:r>
              <a:rPr b="0" lang="ru-RU" sz="1800" spc="19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ценностей,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состоящее 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из</a:t>
            </a:r>
            <a:r>
              <a:rPr b="0" lang="ru-RU" sz="1800" spc="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отделов</a:t>
            </a:r>
            <a:r>
              <a:rPr b="0" lang="ru-RU" sz="1800" spc="23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античного,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классического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западноевропейского</a:t>
            </a:r>
            <a:r>
              <a:rPr b="0" lang="ru-RU" sz="1800" spc="15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искусства,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русского</a:t>
            </a:r>
            <a:r>
              <a:rPr b="0" lang="ru-RU" sz="1800" spc="-7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искусства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дореволюционного</a:t>
            </a:r>
            <a:r>
              <a:rPr b="0" lang="ru-RU" sz="1800" spc="16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периода</a:t>
            </a:r>
            <a:r>
              <a:rPr b="0" lang="ru-RU" sz="1800" spc="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коллекцией</a:t>
            </a:r>
            <a:r>
              <a:rPr b="0" lang="ru-RU" sz="1800" spc="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иконописи,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современного</a:t>
            </a:r>
            <a:r>
              <a:rPr b="0" lang="ru-RU" sz="1800" spc="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искусства,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большую</a:t>
            </a:r>
            <a:r>
              <a:rPr b="0" lang="ru-RU" sz="18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часть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которого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составляет</a:t>
            </a:r>
            <a:r>
              <a:rPr b="0" lang="ru-RU" sz="1800" spc="1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коллекция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художников</a:t>
            </a:r>
            <a:r>
              <a:rPr b="0" lang="ru-RU" sz="1800" spc="13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Ставрополья,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6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декоративно</a:t>
            </a:r>
            <a:r>
              <a:rPr b="0" lang="ru-RU" sz="1800" spc="-1" strike="noStrike">
                <a:solidFill>
                  <a:srgbClr val="ffffff"/>
                </a:solidFill>
                <a:latin typeface="JGVHJE+Arial"/>
              </a:rPr>
              <a:t>-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прикладного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искусства.</a:t>
            </a:r>
            <a:endParaRPr b="0" lang="ru-RU" sz="1800" spc="-1" strike="noStrike"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748440" y="533880"/>
            <a:ext cx="7813800" cy="11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445"/>
              </a:lnSpc>
            </a:pPr>
            <a:r>
              <a:rPr b="0" lang="ru-RU" sz="4000" spc="-89" strike="noStrike">
                <a:solidFill>
                  <a:srgbClr val="e3e3ff"/>
                </a:solidFill>
                <a:latin typeface="PNLLHT+Arial"/>
              </a:rPr>
              <a:t>Теат</a:t>
            </a:r>
            <a:r>
              <a:rPr b="0" lang="ru-RU" sz="4000" spc="-113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1" strike="noStrike">
                <a:solidFill>
                  <a:srgbClr val="e3e3ff"/>
                </a:solidFill>
                <a:latin typeface="PNLLHT+Arial"/>
              </a:rPr>
              <a:t>р</a:t>
            </a:r>
            <a:r>
              <a:rPr b="0" lang="ru-RU" sz="4000" spc="114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35" strike="noStrike">
                <a:solidFill>
                  <a:srgbClr val="e3e3ff"/>
                </a:solidFill>
                <a:latin typeface="PNLLHT+Arial"/>
              </a:rPr>
              <a:t>драмы</a:t>
            </a:r>
            <a:r>
              <a:rPr b="0" lang="ru-RU" sz="4000" spc="174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49" strike="noStrike">
                <a:solidFill>
                  <a:srgbClr val="e3e3ff"/>
                </a:solidFill>
                <a:latin typeface="PNLLHT+Arial"/>
              </a:rPr>
              <a:t>им.</a:t>
            </a:r>
            <a:r>
              <a:rPr b="0" lang="ru-RU" sz="4000" spc="145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97" strike="noStrike">
                <a:solidFill>
                  <a:srgbClr val="e3e3ff"/>
                </a:solidFill>
                <a:latin typeface="PNLLHT+Arial"/>
              </a:rPr>
              <a:t>М.</a:t>
            </a:r>
            <a:r>
              <a:rPr b="0" lang="ru-RU" sz="4000" spc="197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41" strike="noStrike">
                <a:solidFill>
                  <a:srgbClr val="e3e3ff"/>
                </a:solidFill>
                <a:latin typeface="PNLLHT+Arial"/>
              </a:rPr>
              <a:t>Лермонтова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5027760" y="1689840"/>
            <a:ext cx="3659760" cy="479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60" strike="noStrike">
                <a:solidFill>
                  <a:srgbClr val="ffffff"/>
                </a:solidFill>
                <a:latin typeface="PNLLHT+Arial"/>
              </a:rPr>
              <a:t>Теат</a:t>
            </a:r>
            <a:r>
              <a:rPr b="0" lang="ru-RU" sz="1800" spc="-4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р</a:t>
            </a:r>
            <a:r>
              <a:rPr b="0" lang="ru-RU" sz="1800" spc="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12" strike="noStrike">
                <a:solidFill>
                  <a:srgbClr val="ffffff"/>
                </a:solidFill>
                <a:latin typeface="PNLLHT+Arial"/>
              </a:rPr>
              <a:t>драмы</a:t>
            </a:r>
            <a:r>
              <a:rPr b="0" lang="ru-RU" sz="1800" spc="-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им.</a:t>
            </a:r>
            <a:r>
              <a:rPr b="0" lang="ru-RU" sz="1800" spc="4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М.</a:t>
            </a:r>
            <a:r>
              <a:rPr b="0" lang="ru-RU" sz="1800" spc="11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Лермонтова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основан</a:t>
            </a:r>
            <a:r>
              <a:rPr b="0" lang="ru-RU" sz="1800" spc="9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мае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1845.</a:t>
            </a:r>
            <a:r>
              <a:rPr b="0" lang="ru-RU" sz="1800" spc="14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Это первый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русский</a:t>
            </a:r>
            <a:r>
              <a:rPr b="0" lang="ru-RU" sz="1800" spc="-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театр</a:t>
            </a:r>
            <a:r>
              <a:rPr b="0" lang="ru-RU" sz="1800" spc="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800" spc="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Кавказе.</a:t>
            </a:r>
            <a:r>
              <a:rPr b="0" lang="ru-RU" sz="1800" spc="-10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театре</a:t>
            </a:r>
            <a:r>
              <a:rPr b="0" lang="ru-RU" sz="1800" spc="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талантливая,</a:t>
            </a:r>
            <a:r>
              <a:rPr b="0" lang="ru-RU" sz="1800" spc="13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мобильная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труппа,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которой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подвластны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разные жанры</a:t>
            </a:r>
            <a:r>
              <a:rPr b="0" lang="ru-RU" sz="1800" spc="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– </a:t>
            </a:r>
            <a:r>
              <a:rPr b="0" lang="ru-RU" sz="1800" spc="-100" strike="noStrike">
                <a:solidFill>
                  <a:srgbClr val="ffffff"/>
                </a:solidFill>
                <a:latin typeface="PNLLHT+Arial"/>
              </a:rPr>
              <a:t>от</a:t>
            </a:r>
            <a:r>
              <a:rPr b="0" lang="ru-RU" sz="1800" spc="12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9" strike="noStrike">
                <a:solidFill>
                  <a:srgbClr val="ffffff"/>
                </a:solidFill>
                <a:latin typeface="PNLLHT+Arial"/>
              </a:rPr>
              <a:t>фарса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до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трагедии.</a:t>
            </a:r>
            <a:r>
              <a:rPr b="0" lang="ru-RU" sz="1800" spc="14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центре творческого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внимания</a:t>
            </a:r>
            <a:r>
              <a:rPr b="0" lang="ru-RU" sz="1800" spc="10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театра</a:t>
            </a:r>
            <a:r>
              <a:rPr b="0" lang="ru-RU" sz="1800" spc="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сегодня</a:t>
            </a:r>
            <a:r>
              <a:rPr b="0" lang="ru-RU" sz="1800" spc="16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–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человек</a:t>
            </a:r>
            <a:r>
              <a:rPr b="0" lang="ru-RU" sz="1800" spc="7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 общество</a:t>
            </a:r>
            <a:r>
              <a:rPr b="0" lang="ru-RU" sz="1800" spc="-7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своём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единстве</a:t>
            </a:r>
            <a:r>
              <a:rPr b="0" lang="ru-RU" sz="1800" spc="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противоположности,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совершенствование</a:t>
            </a:r>
            <a:r>
              <a:rPr b="0" lang="ru-RU" sz="1800" spc="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внутреннего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мира</a:t>
            </a:r>
            <a:r>
              <a:rPr b="0" lang="ru-RU" sz="1800" spc="-9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человек</a:t>
            </a:r>
            <a:r>
              <a:rPr b="0" lang="ru-RU" sz="1800" spc="-3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"/>
          <p:cNvSpPr/>
          <p:nvPr/>
        </p:nvSpPr>
        <p:spPr>
          <a:xfrm>
            <a:off x="2302920" y="228960"/>
            <a:ext cx="4690440" cy="230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445"/>
              </a:lnSpc>
            </a:pPr>
            <a:r>
              <a:rPr b="0" lang="ru-RU" sz="4000" spc="-55" strike="noStrike">
                <a:solidFill>
                  <a:srgbClr val="e3e3ff"/>
                </a:solidFill>
                <a:latin typeface="PNLLHT+Arial"/>
              </a:rPr>
              <a:t>Картинная</a:t>
            </a:r>
            <a:r>
              <a:rPr b="0" lang="ru-RU" sz="4000" spc="443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69" strike="noStrike">
                <a:solidFill>
                  <a:srgbClr val="e3e3ff"/>
                </a:solidFill>
                <a:latin typeface="PNLLHT+Arial"/>
              </a:rPr>
              <a:t>Галерея</a:t>
            </a:r>
            <a:endParaRPr b="0" lang="ru-RU" sz="4000" spc="-1" strike="noStrike">
              <a:latin typeface="Arial"/>
            </a:endParaRPr>
          </a:p>
          <a:p>
            <a:pPr marL="343080">
              <a:lnSpc>
                <a:spcPts val="4445"/>
              </a:lnSpc>
              <a:spcBef>
                <a:spcPts val="411"/>
              </a:spcBef>
            </a:pPr>
            <a:r>
              <a:rPr b="0" lang="ru-RU" sz="4000" spc="-43" strike="noStrike">
                <a:solidFill>
                  <a:srgbClr val="e3e3ff"/>
                </a:solidFill>
                <a:latin typeface="PNLLHT+Arial"/>
              </a:rPr>
              <a:t>П.М.Гречишкина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4667040" y="1620360"/>
            <a:ext cx="3233880" cy="4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0" lang="ru-RU" sz="1600" spc="-1" strike="noStrike">
                <a:solidFill>
                  <a:srgbClr val="e3e3ff"/>
                </a:solidFill>
                <a:latin typeface="PNLLHT+Arial"/>
              </a:rPr>
              <a:t>•</a:t>
            </a:r>
            <a:r>
              <a:rPr b="0" lang="ru-RU" sz="1600" spc="1693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Картинная</a:t>
            </a:r>
            <a:r>
              <a:rPr b="0" lang="ru-RU" sz="1600" spc="21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галерея</a:t>
            </a:r>
            <a:r>
              <a:rPr b="0" lang="ru-RU" sz="1600" spc="13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пейзажей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5010120" y="1811160"/>
            <a:ext cx="3691080" cy="13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заслуженного</a:t>
            </a:r>
            <a:r>
              <a:rPr b="0" lang="ru-RU" sz="1600" spc="10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5" strike="noStrike">
                <a:solidFill>
                  <a:srgbClr val="ffffff"/>
                </a:solidFill>
                <a:latin typeface="PNLLHT+Arial"/>
              </a:rPr>
              <a:t>художника</a:t>
            </a:r>
            <a:r>
              <a:rPr b="0" lang="ru-RU" sz="1600" spc="34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России,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76"/>
              </a:lnSpc>
            </a:pPr>
            <a:r>
              <a:rPr b="0" lang="ru-RU" sz="1600" spc="-24" strike="noStrike">
                <a:solidFill>
                  <a:srgbClr val="ffffff"/>
                </a:solidFill>
                <a:latin typeface="PNLLHT+Arial"/>
              </a:rPr>
              <a:t>почетного</a:t>
            </a:r>
            <a:r>
              <a:rPr b="0" lang="ru-RU" sz="1600" spc="11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гражданина</a:t>
            </a:r>
            <a:r>
              <a:rPr b="0" lang="ru-RU" sz="1600" spc="26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2" strike="noStrike">
                <a:solidFill>
                  <a:srgbClr val="ffffff"/>
                </a:solidFill>
                <a:latin typeface="PNLLHT+Arial"/>
              </a:rPr>
              <a:t>Ставрополя</a:t>
            </a:r>
            <a:r>
              <a:rPr b="0" lang="ru-RU" sz="1600" spc="29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7" strike="noStrike">
                <a:solidFill>
                  <a:srgbClr val="ffffff"/>
                </a:solidFill>
                <a:latin typeface="PNLLHT+Arial"/>
              </a:rPr>
              <a:t>П.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02"/>
              </a:lnSpc>
            </a:pP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М.</a:t>
            </a:r>
            <a:r>
              <a:rPr b="0" lang="ru-RU" sz="1600" spc="14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60" strike="noStrike">
                <a:solidFill>
                  <a:srgbClr val="ffffff"/>
                </a:solidFill>
                <a:latin typeface="PNLLHT+Arial"/>
              </a:rPr>
              <a:t>Гречишкина</a:t>
            </a:r>
            <a:r>
              <a:rPr b="0" lang="ru-RU" sz="1600" spc="4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открыта</a:t>
            </a:r>
            <a:r>
              <a:rPr b="0" lang="ru-RU" sz="1600" spc="2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</a:t>
            </a:r>
            <a:r>
              <a:rPr b="0" lang="ru-RU" sz="1600" spc="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5</a:t>
            </a:r>
            <a:r>
              <a:rPr b="0" lang="ru-RU" sz="1600" spc="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2" strike="noStrike">
                <a:solidFill>
                  <a:srgbClr val="ffffff"/>
                </a:solidFill>
                <a:latin typeface="PNLLHT+Arial"/>
              </a:rPr>
              <a:t>ноября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76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1987</a:t>
            </a:r>
            <a:r>
              <a:rPr b="0" lang="ru-RU" sz="1600" spc="-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05" strike="noStrike">
                <a:solidFill>
                  <a:srgbClr val="ffffff"/>
                </a:solidFill>
                <a:latin typeface="PNLLHT+Arial"/>
              </a:rPr>
              <a:t>г.</a:t>
            </a:r>
            <a:r>
              <a:rPr b="0" lang="ru-RU" sz="1600" spc="21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Поводом</a:t>
            </a:r>
            <a:r>
              <a:rPr b="0" lang="ru-RU" sz="1600" spc="12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к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ее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открытию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497"/>
              </a:lnSpc>
            </a:pPr>
            <a:r>
              <a:rPr b="0" lang="ru-RU" sz="1600" spc="-35" strike="noStrike">
                <a:solidFill>
                  <a:srgbClr val="ffffff"/>
                </a:solidFill>
                <a:latin typeface="PNLLHT+Arial"/>
              </a:rPr>
              <a:t>пос</a:t>
            </a:r>
            <a:r>
              <a:rPr b="0" lang="ru-RU" sz="1600" spc="-4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2" strike="noStrike">
                <a:solidFill>
                  <a:srgbClr val="ffffff"/>
                </a:solidFill>
                <a:latin typeface="PNLLHT+Arial"/>
              </a:rPr>
              <a:t>лу</a:t>
            </a:r>
            <a:r>
              <a:rPr b="0" lang="ru-RU" sz="1600" spc="-4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6" strike="noStrike">
                <a:solidFill>
                  <a:srgbClr val="ffffff"/>
                </a:solidFill>
                <a:latin typeface="PNLLHT+Arial"/>
              </a:rPr>
              <a:t>жило</a:t>
            </a:r>
            <a:r>
              <a:rPr b="0" lang="ru-RU" sz="1600" spc="43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преподнесение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5010120" y="2793600"/>
            <a:ext cx="3660480" cy="35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художником</a:t>
            </a:r>
            <a:r>
              <a:rPr b="0" lang="ru-RU" sz="1600" spc="28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дар</a:t>
            </a:r>
            <a:r>
              <a:rPr b="0" lang="ru-RU" sz="1600" spc="2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городу</a:t>
            </a:r>
            <a:r>
              <a:rPr b="0" lang="ru-RU" sz="1600" spc="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1" strike="noStrike">
                <a:solidFill>
                  <a:srgbClr val="ffffff"/>
                </a:solidFill>
                <a:latin typeface="PNLLHT+Arial"/>
              </a:rPr>
              <a:t>коллекции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02"/>
              </a:lnSpc>
            </a:pP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своих</a:t>
            </a:r>
            <a:r>
              <a:rPr b="0" lang="ru-RU" sz="1600" spc="4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картин.</a:t>
            </a:r>
            <a:r>
              <a:rPr b="0" lang="ru-RU" sz="1600" spc="26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3" strike="noStrike">
                <a:solidFill>
                  <a:srgbClr val="ffffff"/>
                </a:solidFill>
                <a:latin typeface="PNLLHT+Arial"/>
              </a:rPr>
              <a:t>Павел</a:t>
            </a:r>
            <a:r>
              <a:rPr b="0" lang="ru-RU" sz="1600" spc="16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60" strike="noStrike">
                <a:solidFill>
                  <a:srgbClr val="ffffff"/>
                </a:solidFill>
                <a:latin typeface="PNLLHT+Arial"/>
              </a:rPr>
              <a:t>Гречишкин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02"/>
              </a:lnSpc>
            </a:pP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мастер</a:t>
            </a:r>
            <a:r>
              <a:rPr b="0" lang="ru-RU" sz="1600" spc="2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2" strike="noStrike">
                <a:solidFill>
                  <a:srgbClr val="ffffff"/>
                </a:solidFill>
                <a:latin typeface="PNLLHT+Arial"/>
              </a:rPr>
              <a:t>колорита</a:t>
            </a:r>
            <a:r>
              <a:rPr b="0" lang="ru-RU" sz="1600" spc="27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и</a:t>
            </a:r>
            <a:r>
              <a:rPr b="0" lang="ru-RU" sz="1600" spc="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8" strike="noStrike">
                <a:solidFill>
                  <a:srgbClr val="ffffff"/>
                </a:solidFill>
                <a:latin typeface="PNLLHT+Arial"/>
              </a:rPr>
              <a:t>композ</a:t>
            </a:r>
            <a:r>
              <a:rPr b="0" lang="ru-RU" sz="1600" spc="-4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иции,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76"/>
              </a:lnSpc>
            </a:pPr>
            <a:r>
              <a:rPr b="0" lang="ru-RU" sz="1600" spc="-41" strike="noStrike">
                <a:solidFill>
                  <a:srgbClr val="ffffff"/>
                </a:solidFill>
                <a:latin typeface="PNLLHT+Arial"/>
              </a:rPr>
              <a:t>продолжатель</a:t>
            </a:r>
            <a:r>
              <a:rPr b="0" lang="ru-RU" sz="1600" spc="33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6" strike="noStrike">
                <a:solidFill>
                  <a:srgbClr val="ffffff"/>
                </a:solidFill>
                <a:latin typeface="PNLLHT+Arial"/>
              </a:rPr>
              <a:t>лучших</a:t>
            </a:r>
            <a:r>
              <a:rPr b="0" lang="ru-RU" sz="1600" spc="30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традиций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02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русского</a:t>
            </a:r>
            <a:r>
              <a:rPr b="0" lang="ru-RU" sz="1600" spc="-5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реалистического</a:t>
            </a:r>
            <a:r>
              <a:rPr b="0" lang="ru-RU" sz="1600" spc="1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пейзажа,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76"/>
              </a:lnSpc>
            </a:pPr>
            <a:r>
              <a:rPr b="0" lang="ru-RU" sz="1550" spc="-1" strike="noStrike">
                <a:solidFill>
                  <a:srgbClr val="ffffff"/>
                </a:solidFill>
                <a:latin typeface="PNLLHT+Arial"/>
              </a:rPr>
              <a:t>основоположнико</a:t>
            </a:r>
            <a:r>
              <a:rPr b="0" lang="ru-RU" sz="1550" spc="-3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50" spc="-1" strike="noStrike">
                <a:solidFill>
                  <a:srgbClr val="ffffff"/>
                </a:solidFill>
                <a:latin typeface="PNLLHT+Arial"/>
              </a:rPr>
              <a:t>м</a:t>
            </a:r>
            <a:r>
              <a:rPr b="0" lang="ru-RU" sz="1550" spc="30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50" spc="18" strike="noStrike">
                <a:solidFill>
                  <a:srgbClr val="ffffff"/>
                </a:solidFill>
                <a:latin typeface="PNLLHT+Arial"/>
              </a:rPr>
              <a:t>которого</a:t>
            </a:r>
            <a:r>
              <a:rPr b="0" lang="ru-RU" sz="1550" spc="-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50" spc="-15" strike="noStrike">
                <a:solidFill>
                  <a:srgbClr val="ffffff"/>
                </a:solidFill>
                <a:latin typeface="PNLLHT+Arial"/>
              </a:rPr>
              <a:t>были</a:t>
            </a:r>
            <a:endParaRPr b="0" lang="ru-RU" sz="1550" spc="-1" strike="noStrike">
              <a:latin typeface="Arial"/>
            </a:endParaRPr>
          </a:p>
          <a:p>
            <a:pPr>
              <a:lnSpc>
                <a:spcPts val="1500"/>
              </a:lnSpc>
            </a:pPr>
            <a:r>
              <a:rPr b="0" lang="ru-RU" sz="1600" spc="-41" strike="noStrike">
                <a:solidFill>
                  <a:srgbClr val="ffffff"/>
                </a:solidFill>
                <a:latin typeface="PNLLHT+Arial"/>
              </a:rPr>
              <a:t>Алекс</a:t>
            </a:r>
            <a:r>
              <a:rPr b="0" lang="ru-RU" sz="1600" spc="-4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ей</a:t>
            </a:r>
            <a:r>
              <a:rPr b="0" lang="ru-RU" sz="1600" spc="15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Саврасов,</a:t>
            </a:r>
            <a:r>
              <a:rPr b="0" lang="ru-RU" sz="1600" spc="16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Исаак</a:t>
            </a:r>
            <a:r>
              <a:rPr b="0" lang="ru-RU" sz="1600" spc="-2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Левитан,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76"/>
              </a:lnSpc>
            </a:pP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Иван</a:t>
            </a:r>
            <a:r>
              <a:rPr b="0" lang="ru-RU" sz="16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Шишкин.</a:t>
            </a:r>
            <a:r>
              <a:rPr b="0" lang="ru-RU" sz="1600" spc="43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За</a:t>
            </a:r>
            <a:r>
              <a:rPr b="0" lang="ru-RU" sz="1600" spc="-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18" strike="noStrike">
                <a:solidFill>
                  <a:srgbClr val="ffffff"/>
                </a:solidFill>
                <a:latin typeface="PNLLHT+Arial"/>
              </a:rPr>
              <a:t>15</a:t>
            </a:r>
            <a:r>
              <a:rPr b="0" lang="ru-RU" sz="1600" spc="-1" strike="noStrike">
                <a:solidFill>
                  <a:srgbClr val="ffffff"/>
                </a:solidFill>
                <a:latin typeface="JGVHJE+Arial"/>
              </a:rPr>
              <a:t>-</a:t>
            </a:r>
            <a:r>
              <a:rPr b="0" lang="ru-RU" sz="1600" spc="-52" strike="noStrike">
                <a:solidFill>
                  <a:srgbClr val="ffffff"/>
                </a:solidFill>
                <a:latin typeface="PNLLHT+Arial"/>
              </a:rPr>
              <a:t>летний</a:t>
            </a:r>
            <a:r>
              <a:rPr b="0" lang="ru-RU" sz="1600" spc="29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срок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02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своего</a:t>
            </a:r>
            <a:r>
              <a:rPr b="0" lang="ru-RU" sz="1600" spc="-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существования</a:t>
            </a:r>
            <a:r>
              <a:rPr b="0" lang="ru-RU" sz="1600" spc="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галерея</a:t>
            </a:r>
            <a:r>
              <a:rPr b="0" lang="ru-RU" sz="1600" spc="13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стала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79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своего</a:t>
            </a:r>
            <a:r>
              <a:rPr b="0" lang="ru-RU" sz="1600" spc="-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рода</a:t>
            </a:r>
            <a:r>
              <a:rPr b="0" lang="ru-RU" sz="1600" spc="4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4" strike="noStrike">
                <a:solidFill>
                  <a:srgbClr val="ffffff"/>
                </a:solidFill>
                <a:latin typeface="PNLLHT+Arial"/>
              </a:rPr>
              <a:t>визитной</a:t>
            </a:r>
            <a:r>
              <a:rPr b="0" lang="ru-RU" sz="1600" spc="25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карточкой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02"/>
              </a:lnSpc>
            </a:pP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краевого</a:t>
            </a:r>
            <a:r>
              <a:rPr b="0" lang="ru-RU" sz="1600" spc="2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центра,</a:t>
            </a:r>
            <a:r>
              <a:rPr b="0" lang="ru-RU" sz="1600" spc="10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местом,</a:t>
            </a:r>
            <a:r>
              <a:rPr b="0" lang="ru-RU" sz="1600" spc="18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которое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576"/>
              </a:lnSpc>
            </a:pPr>
            <a:r>
              <a:rPr b="0" lang="ru-RU" sz="1600" spc="-35" strike="noStrike">
                <a:solidFill>
                  <a:srgbClr val="ffffff"/>
                </a:solidFill>
                <a:latin typeface="PNLLHT+Arial"/>
              </a:rPr>
              <a:t>регулярно</a:t>
            </a:r>
            <a:r>
              <a:rPr b="0" lang="ru-RU" sz="1600" spc="27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5" strike="noStrike">
                <a:solidFill>
                  <a:srgbClr val="ffffff"/>
                </a:solidFill>
                <a:latin typeface="PNLLHT+Arial"/>
              </a:rPr>
              <a:t>пос</a:t>
            </a:r>
            <a:r>
              <a:rPr b="0" lang="ru-RU" sz="1600" spc="-4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ещает</a:t>
            </a:r>
            <a:r>
              <a:rPr b="0" lang="ru-RU" sz="1600" spc="19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2" strike="noStrike">
                <a:solidFill>
                  <a:srgbClr val="ffffff"/>
                </a:solidFill>
                <a:latin typeface="PNLLHT+Arial"/>
              </a:rPr>
              <a:t>большое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3" name="CustomShape 6"/>
          <p:cNvSpPr/>
          <p:nvPr/>
        </p:nvSpPr>
        <p:spPr>
          <a:xfrm>
            <a:off x="5010120" y="5130360"/>
            <a:ext cx="3414960" cy="4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количество</a:t>
            </a:r>
            <a:r>
              <a:rPr b="0" lang="ru-RU" sz="1600" spc="18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12" strike="noStrike">
                <a:solidFill>
                  <a:srgbClr val="ffffff"/>
                </a:solidFill>
                <a:latin typeface="PNLLHT+Arial"/>
              </a:rPr>
              <a:t>гостей</a:t>
            </a:r>
            <a:r>
              <a:rPr b="0" lang="ru-RU" sz="1600" spc="-15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и</a:t>
            </a:r>
            <a:r>
              <a:rPr b="0" lang="ru-RU" sz="1600" spc="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8" strike="noStrike">
                <a:solidFill>
                  <a:srgbClr val="ffffff"/>
                </a:solidFill>
                <a:latin typeface="PNLLHT+Arial"/>
              </a:rPr>
              <a:t>жителей</a:t>
            </a:r>
            <a:r>
              <a:rPr b="0" lang="ru-RU" sz="1600" spc="19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края.</a:t>
            </a:r>
            <a:endParaRPr b="0" lang="ru-RU" sz="160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2"/>
          <p:cNvSpPr/>
          <p:nvPr/>
        </p:nvSpPr>
        <p:spPr>
          <a:xfrm>
            <a:off x="2083320" y="498960"/>
            <a:ext cx="513360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952"/>
              </a:lnSpc>
            </a:pPr>
            <a:r>
              <a:rPr b="0" lang="ru-RU" sz="4450" spc="-12" strike="noStrike">
                <a:solidFill>
                  <a:srgbClr val="e3e3ff"/>
                </a:solidFill>
                <a:latin typeface="PNLLHT+Arial"/>
              </a:rPr>
              <a:t>Центральный</a:t>
            </a:r>
            <a:r>
              <a:rPr b="0" lang="ru-RU" sz="4450" spc="-180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450" spc="-12" strike="noStrike">
                <a:solidFill>
                  <a:srgbClr val="e3e3ff"/>
                </a:solidFill>
                <a:latin typeface="PNLLHT+Arial"/>
              </a:rPr>
              <a:t>Парк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5098320" y="1613520"/>
            <a:ext cx="3302280" cy="13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1" strike="noStrike">
                <a:solidFill>
                  <a:srgbClr val="e3e3ff"/>
                </a:solidFill>
                <a:latin typeface="PNLLHT+Arial"/>
              </a:rPr>
              <a:t>•</a:t>
            </a:r>
            <a:r>
              <a:rPr b="0" lang="ru-RU" sz="1800" spc="1574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Центральный парк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800" spc="-1" strike="noStrike">
              <a:latin typeface="Arial"/>
            </a:endParaRPr>
          </a:p>
          <a:p>
            <a:pPr marL="343440">
              <a:lnSpc>
                <a:spcPts val="1726"/>
              </a:lnSpc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Ставрополе</a:t>
            </a:r>
            <a:r>
              <a:rPr b="0" lang="ru-RU" sz="1800" spc="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расположен</a:t>
            </a:r>
            <a:r>
              <a:rPr b="0" lang="ru-RU" sz="1800" spc="9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800" spc="-1" strike="noStrike">
              <a:latin typeface="Arial"/>
            </a:endParaRPr>
          </a:p>
          <a:p>
            <a:pPr marL="343440">
              <a:lnSpc>
                <a:spcPts val="1726"/>
              </a:lnSpc>
              <a:spcBef>
                <a:spcPts val="51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центре</a:t>
            </a:r>
            <a:r>
              <a:rPr b="0" lang="ru-RU" sz="1800" spc="-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6" strike="noStrike">
                <a:solidFill>
                  <a:srgbClr val="ffffff"/>
                </a:solidFill>
                <a:latin typeface="PNLLHT+Arial"/>
              </a:rPr>
              <a:t>гор</a:t>
            </a:r>
            <a:r>
              <a:rPr b="0" lang="ru-RU" sz="1800" spc="-4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ода</a:t>
            </a:r>
            <a:r>
              <a:rPr b="0" lang="ru-RU" sz="1800" spc="10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 </a:t>
            </a: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занимает</a:t>
            </a:r>
            <a:endParaRPr b="0" lang="ru-RU" sz="1800" spc="-1" strike="noStrike">
              <a:latin typeface="Arial"/>
            </a:endParaRPr>
          </a:p>
          <a:p>
            <a:pPr marL="343440">
              <a:lnSpc>
                <a:spcPts val="1726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площадь</a:t>
            </a:r>
            <a:r>
              <a:rPr b="0" lang="ru-RU" sz="1800" spc="6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12</a:t>
            </a:r>
            <a:r>
              <a:rPr b="0" lang="ru-RU" sz="1800" spc="2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гектаров.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5442120" y="2491200"/>
            <a:ext cx="3278520" cy="470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История</a:t>
            </a:r>
            <a:r>
              <a:rPr b="0" lang="ru-RU" sz="1800" spc="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парк</a:t>
            </a:r>
            <a:r>
              <a:rPr b="0" lang="ru-RU" sz="1800" spc="-3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а</a:t>
            </a:r>
            <a:r>
              <a:rPr b="0" lang="ru-RU" sz="1800" spc="-14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тесно</a:t>
            </a:r>
            <a:r>
              <a:rPr b="0" lang="ru-RU" sz="1800" spc="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связана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</a:t>
            </a:r>
            <a:r>
              <a:rPr b="0" lang="ru-RU" sz="1800" spc="2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историей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Ставрополя.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  <a:spcBef>
                <a:spcPts val="51"/>
              </a:spcBef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Существует</a:t>
            </a:r>
            <a:r>
              <a:rPr b="0" lang="ru-RU" sz="1800" spc="4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легенда</a:t>
            </a:r>
            <a:r>
              <a:rPr b="0" lang="ru-RU" sz="1800" spc="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о том,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</a:pP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что</a:t>
            </a:r>
            <a:r>
              <a:rPr b="0" lang="ru-RU" sz="1800" spc="-9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посещавшие</a:t>
            </a:r>
            <a:r>
              <a:rPr b="0" lang="ru-RU" sz="1800" spc="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Ставрополь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</a:pP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великие</a:t>
            </a:r>
            <a:r>
              <a:rPr b="0" lang="ru-RU" sz="1800" spc="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русские</a:t>
            </a:r>
            <a:r>
              <a:rPr b="0" lang="ru-RU" sz="1800" spc="-8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писатели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  <a:spcBef>
                <a:spcPts val="51"/>
              </a:spcBef>
            </a:pP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А.С.</a:t>
            </a:r>
            <a:r>
              <a:rPr b="0" lang="ru-RU" sz="1800" spc="6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Пушкин,</a:t>
            </a:r>
            <a:r>
              <a:rPr b="0" lang="ru-RU" sz="1800" spc="5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М.</a:t>
            </a:r>
            <a:r>
              <a:rPr b="0" lang="ru-RU" sz="1800" spc="19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Ю.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Лермонтов,</a:t>
            </a:r>
            <a:r>
              <a:rPr b="0" lang="ru-RU" sz="1800" spc="-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А.С.</a:t>
            </a:r>
            <a:r>
              <a:rPr b="0" lang="ru-RU" sz="1800" spc="6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Грибоедов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не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9" strike="noStrike">
                <a:solidFill>
                  <a:srgbClr val="ffffff"/>
                </a:solidFill>
                <a:latin typeface="PNLLHT+Arial"/>
              </a:rPr>
              <a:t>раз</a:t>
            </a:r>
            <a:r>
              <a:rPr b="0" lang="ru-RU" sz="1800" spc="-6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гуляли</a:t>
            </a:r>
            <a:r>
              <a:rPr b="0" lang="ru-RU" sz="1800" spc="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под</a:t>
            </a:r>
            <a:r>
              <a:rPr b="0" lang="ru-RU" sz="1800" spc="5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сенью</a:t>
            </a:r>
            <a:r>
              <a:rPr b="0" lang="ru-RU" sz="1800" spc="2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8" strike="noStrike">
                <a:solidFill>
                  <a:srgbClr val="ffffff"/>
                </a:solidFill>
                <a:latin typeface="PNLLHT+Arial"/>
              </a:rPr>
              <a:t>его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листвы.</a:t>
            </a:r>
            <a:r>
              <a:rPr b="0" lang="ru-RU" sz="1800" spc="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Центральный парк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  <a:spcBef>
                <a:spcPts val="51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изумительно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соч</a:t>
            </a:r>
            <a:r>
              <a:rPr b="0" lang="ru-RU" sz="1800" spc="-4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3" strike="noStrike">
                <a:solidFill>
                  <a:srgbClr val="ffffff"/>
                </a:solidFill>
                <a:latin typeface="PNLLHT+Arial"/>
              </a:rPr>
              <a:t>етает</a:t>
            </a:r>
            <a:r>
              <a:rPr b="0" lang="ru-RU" sz="1800" spc="14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себе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историко</a:t>
            </a:r>
            <a:r>
              <a:rPr b="0" lang="ru-RU" sz="1800" spc="-1" strike="noStrike">
                <a:solidFill>
                  <a:srgbClr val="ffffff"/>
                </a:solidFill>
                <a:latin typeface="JGVHJE+Arial"/>
              </a:rPr>
              <a:t>-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культурную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ценность</a:t>
            </a:r>
            <a:r>
              <a:rPr b="0" lang="ru-RU" sz="1800" spc="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 место</a:t>
            </a:r>
            <a:r>
              <a:rPr b="0" lang="ru-RU" sz="1800" spc="-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для</a:t>
            </a:r>
            <a:r>
              <a:rPr b="0" lang="ru-RU" sz="1800" spc="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5" strike="noStrike">
                <a:solidFill>
                  <a:srgbClr val="ffffff"/>
                </a:solidFill>
                <a:latin typeface="PNLLHT+Arial"/>
              </a:rPr>
              <a:t>тихого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спокойного</a:t>
            </a:r>
            <a:r>
              <a:rPr b="0" lang="ru-RU" sz="1800" spc="16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52" strike="noStrike">
                <a:solidFill>
                  <a:srgbClr val="ffffff"/>
                </a:solidFill>
                <a:latin typeface="PNLLHT+Arial"/>
              </a:rPr>
              <a:t>отдыха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1726"/>
              </a:lnSpc>
              <a:spcBef>
                <a:spcPts val="51"/>
              </a:spcBef>
            </a:pP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горожан.</a:t>
            </a:r>
            <a:endParaRPr b="0" lang="ru-RU" sz="1800" spc="-1" strike="noStrike"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"/>
          <p:cNvSpPr/>
          <p:nvPr/>
        </p:nvSpPr>
        <p:spPr>
          <a:xfrm>
            <a:off x="3132360" y="687600"/>
            <a:ext cx="3087720" cy="66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678"/>
              </a:lnSpc>
            </a:pPr>
            <a:r>
              <a:rPr b="0" lang="ru-RU" sz="1500" spc="-9" strike="noStrike">
                <a:solidFill>
                  <a:srgbClr val="ffffff"/>
                </a:solidFill>
                <a:latin typeface="PNLLHT+Arial"/>
              </a:rPr>
              <a:t>Есть</a:t>
            </a:r>
            <a:r>
              <a:rPr b="0" lang="ru-RU" sz="15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500" spc="-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46" strike="noStrike">
                <a:solidFill>
                  <a:srgbClr val="ffffff"/>
                </a:solidFill>
                <a:latin typeface="PNLLHT+Arial"/>
              </a:rPr>
              <a:t>мире</a:t>
            </a:r>
            <a:r>
              <a:rPr b="0" lang="ru-RU" sz="1500" spc="22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город,</a:t>
            </a:r>
            <a:r>
              <a:rPr b="0" lang="ru-RU" sz="1500" spc="-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9" strike="noStrike">
                <a:solidFill>
                  <a:srgbClr val="ffffff"/>
                </a:solidFill>
                <a:latin typeface="PNLLHT+Arial"/>
              </a:rPr>
              <a:t>южный</a:t>
            </a:r>
            <a:r>
              <a:rPr b="0" lang="ru-RU" sz="1500" spc="1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город,</a:t>
            </a:r>
            <a:endParaRPr b="0" lang="ru-RU" sz="1500" spc="-1" strike="noStrike">
              <a:latin typeface="Arial"/>
            </a:endParaRPr>
          </a:p>
          <a:p>
            <a:pPr marL="457560">
              <a:lnSpc>
                <a:spcPts val="1678"/>
              </a:lnSpc>
              <a:spcBef>
                <a:spcPts val="198"/>
              </a:spcBef>
            </a:pPr>
            <a:r>
              <a:rPr b="0" lang="ru-RU" sz="1500" spc="-26" strike="noStrike">
                <a:solidFill>
                  <a:srgbClr val="ffffff"/>
                </a:solidFill>
                <a:latin typeface="PNLLHT+Arial"/>
              </a:rPr>
              <a:t>Частица</a:t>
            </a:r>
            <a:r>
              <a:rPr b="0" lang="ru-RU" sz="1500" spc="19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49" strike="noStrike">
                <a:solidFill>
                  <a:srgbClr val="ffffff"/>
                </a:solidFill>
                <a:latin typeface="PNLLHT+Arial"/>
              </a:rPr>
              <a:t>Родины</a:t>
            </a:r>
            <a:r>
              <a:rPr b="0" lang="ru-RU" sz="1500" spc="20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38" strike="noStrike">
                <a:solidFill>
                  <a:srgbClr val="ffffff"/>
                </a:solidFill>
                <a:latin typeface="PNLLHT+Arial"/>
              </a:rPr>
              <a:t>моей.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3198960" y="1154880"/>
            <a:ext cx="2956680" cy="26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38520">
              <a:lnSpc>
                <a:spcPts val="1678"/>
              </a:lnSpc>
            </a:pPr>
            <a:r>
              <a:rPr b="0" lang="ru-RU" sz="1500" spc="29" strike="noStrike">
                <a:solidFill>
                  <a:srgbClr val="ffffff"/>
                </a:solidFill>
                <a:latin typeface="PNLLHT+Arial"/>
              </a:rPr>
              <a:t>Он</a:t>
            </a:r>
            <a:r>
              <a:rPr b="0" lang="ru-RU" sz="1500" spc="-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86" strike="noStrike">
                <a:solidFill>
                  <a:srgbClr val="ffffff"/>
                </a:solidFill>
                <a:latin typeface="PNLLHT+Arial"/>
              </a:rPr>
              <a:t>из</a:t>
            </a:r>
            <a:r>
              <a:rPr b="0" lang="ru-RU" sz="1500" spc="1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32" strike="noStrike">
                <a:solidFill>
                  <a:srgbClr val="ffffff"/>
                </a:solidFill>
                <a:latin typeface="PNLLHT+Arial"/>
              </a:rPr>
              <a:t>полей</a:t>
            </a:r>
            <a:r>
              <a:rPr b="0" lang="ru-RU" sz="1500" spc="12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1" strike="noStrike">
                <a:solidFill>
                  <a:srgbClr val="ffffff"/>
                </a:solidFill>
                <a:latin typeface="PNLLHT+Arial"/>
              </a:rPr>
              <a:t>стремится</a:t>
            </a:r>
            <a:r>
              <a:rPr b="0" lang="ru-RU" sz="1500" spc="21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500" spc="-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5" strike="noStrike">
                <a:solidFill>
                  <a:srgbClr val="ffffff"/>
                </a:solidFill>
                <a:latin typeface="PNLLHT+Arial"/>
              </a:rPr>
              <a:t>горы,</a:t>
            </a:r>
            <a:endParaRPr b="0" lang="ru-RU" sz="1500" spc="-1" strike="noStrike">
              <a:latin typeface="Arial"/>
            </a:endParaRPr>
          </a:p>
          <a:p>
            <a:pPr marL="248040">
              <a:lnSpc>
                <a:spcPts val="1678"/>
              </a:lnSpc>
              <a:spcBef>
                <a:spcPts val="198"/>
              </a:spcBef>
            </a:pP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Весь</a:t>
            </a:r>
            <a:r>
              <a:rPr b="0" lang="ru-RU" sz="15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500" spc="-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5" strike="noStrike">
                <a:solidFill>
                  <a:srgbClr val="ffffff"/>
                </a:solidFill>
                <a:latin typeface="PNLLHT+Arial"/>
              </a:rPr>
              <a:t>ожерелье</a:t>
            </a:r>
            <a:r>
              <a:rPr b="0" lang="ru-RU" sz="1500" spc="11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9" strike="noStrike">
                <a:solidFill>
                  <a:srgbClr val="ffffff"/>
                </a:solidFill>
                <a:latin typeface="PNLLHT+Arial"/>
              </a:rPr>
              <a:t>тополей.</a:t>
            </a:r>
            <a:endParaRPr b="0" lang="ru-RU" sz="1500" spc="-1" strike="noStrike">
              <a:latin typeface="Arial"/>
            </a:endParaRPr>
          </a:p>
          <a:p>
            <a:pPr>
              <a:lnSpc>
                <a:spcPts val="1678"/>
              </a:lnSpc>
              <a:spcBef>
                <a:spcPts val="147"/>
              </a:spcBef>
            </a:pPr>
            <a:r>
              <a:rPr b="0" lang="ru-RU" sz="1500" spc="32" strike="noStrike">
                <a:solidFill>
                  <a:srgbClr val="ffffff"/>
                </a:solidFill>
                <a:latin typeface="PNLLHT+Arial"/>
              </a:rPr>
              <a:t>Он</a:t>
            </a:r>
            <a:r>
              <a:rPr b="0" lang="ru-RU" sz="1500" spc="-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весь </a:t>
            </a:r>
            <a:r>
              <a:rPr b="0" lang="ru-RU" sz="1500" spc="-24" strike="noStrike">
                <a:solidFill>
                  <a:srgbClr val="ffffff"/>
                </a:solidFill>
                <a:latin typeface="PNLLHT+Arial"/>
              </a:rPr>
              <a:t>теплом</a:t>
            </a:r>
            <a:r>
              <a:rPr b="0" lang="ru-RU" sz="1500" spc="15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и</a:t>
            </a:r>
            <a:r>
              <a:rPr b="0" lang="ru-RU" sz="1500" spc="2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2" strike="noStrike">
                <a:solidFill>
                  <a:srgbClr val="ffffff"/>
                </a:solidFill>
                <a:latin typeface="PNLLHT+Arial"/>
              </a:rPr>
              <a:t>светом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49" strike="noStrike">
                <a:solidFill>
                  <a:srgbClr val="ffffff"/>
                </a:solidFill>
                <a:latin typeface="PNLLHT+Arial"/>
              </a:rPr>
              <a:t>залит,</a:t>
            </a:r>
            <a:endParaRPr b="0" lang="ru-RU" sz="1500" spc="-1" strike="noStrike">
              <a:latin typeface="Arial"/>
            </a:endParaRPr>
          </a:p>
          <a:p>
            <a:pPr marL="285840">
              <a:lnSpc>
                <a:spcPts val="1678"/>
              </a:lnSpc>
              <a:spcBef>
                <a:spcPts val="122"/>
              </a:spcBef>
            </a:pPr>
            <a:r>
              <a:rPr b="0" lang="ru-RU" sz="1500" spc="-21" strike="noStrike">
                <a:solidFill>
                  <a:srgbClr val="ffffff"/>
                </a:solidFill>
                <a:latin typeface="PNLLHT+Arial"/>
              </a:rPr>
              <a:t>Рекой</a:t>
            </a:r>
            <a:r>
              <a:rPr b="0" lang="ru-RU" sz="1500" spc="1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8" strike="noStrike">
                <a:solidFill>
                  <a:srgbClr val="ffffff"/>
                </a:solidFill>
                <a:latin typeface="PNLLHT+Arial"/>
              </a:rPr>
              <a:t>цветов</a:t>
            </a:r>
            <a:r>
              <a:rPr b="0" lang="ru-RU" sz="1500" spc="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1" strike="noStrike">
                <a:solidFill>
                  <a:srgbClr val="ffffff"/>
                </a:solidFill>
                <a:latin typeface="PNLLHT+Arial"/>
              </a:rPr>
              <a:t>чарует</a:t>
            </a:r>
            <a:r>
              <a:rPr b="0" lang="ru-RU" sz="1500" spc="4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6" strike="noStrike">
                <a:solidFill>
                  <a:srgbClr val="ffffff"/>
                </a:solidFill>
                <a:latin typeface="PNLLHT+Arial"/>
              </a:rPr>
              <a:t>нас.</a:t>
            </a:r>
            <a:endParaRPr b="0" lang="ru-RU" sz="1500" spc="-1" strike="noStrike">
              <a:latin typeface="Arial"/>
            </a:endParaRPr>
          </a:p>
          <a:p>
            <a:pPr marL="86040">
              <a:lnSpc>
                <a:spcPts val="1678"/>
              </a:lnSpc>
              <a:spcBef>
                <a:spcPts val="198"/>
              </a:spcBef>
            </a:pPr>
            <a:r>
              <a:rPr b="0" lang="ru-RU" sz="1500" spc="-49" strike="noStrike">
                <a:solidFill>
                  <a:srgbClr val="ffffff"/>
                </a:solidFill>
                <a:latin typeface="PNLLHT+Arial"/>
              </a:rPr>
              <a:t>Твоими,</a:t>
            </a:r>
            <a:r>
              <a:rPr b="0" lang="ru-RU" sz="1500" spc="26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2" strike="noStrike">
                <a:solidFill>
                  <a:srgbClr val="ffffff"/>
                </a:solidFill>
                <a:latin typeface="PNLLHT+Arial"/>
              </a:rPr>
              <a:t>Ставрополь,</a:t>
            </a:r>
            <a:r>
              <a:rPr b="0" lang="ru-RU" sz="1500" spc="14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6" strike="noStrike">
                <a:solidFill>
                  <a:srgbClr val="ffffff"/>
                </a:solidFill>
                <a:latin typeface="PNLLHT+Arial"/>
              </a:rPr>
              <a:t>глазами</a:t>
            </a:r>
            <a:endParaRPr b="0" lang="ru-RU" sz="1500" spc="-1" strike="noStrike">
              <a:latin typeface="Arial"/>
            </a:endParaRPr>
          </a:p>
          <a:p>
            <a:pPr marL="267120">
              <a:lnSpc>
                <a:spcPts val="1678"/>
              </a:lnSpc>
              <a:spcBef>
                <a:spcPts val="122"/>
              </a:spcBef>
            </a:pPr>
            <a:r>
              <a:rPr b="0" lang="ru-RU" sz="1500" spc="-29" strike="noStrike">
                <a:solidFill>
                  <a:srgbClr val="ffffff"/>
                </a:solidFill>
                <a:latin typeface="PNLLHT+Arial"/>
              </a:rPr>
              <a:t>Глядит</a:t>
            </a:r>
            <a:r>
              <a:rPr b="0" lang="ru-RU" sz="1500" spc="1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35" strike="noStrike">
                <a:solidFill>
                  <a:srgbClr val="ffffff"/>
                </a:solidFill>
                <a:latin typeface="PNLLHT+Arial"/>
              </a:rPr>
              <a:t>Россия</a:t>
            </a:r>
            <a:r>
              <a:rPr b="0" lang="ru-RU" sz="1500" spc="15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75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500" spc="17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Кавказ.</a:t>
            </a:r>
            <a:endParaRPr b="0" lang="ru-RU" sz="1500" spc="-1" strike="noStrike">
              <a:latin typeface="Arial"/>
            </a:endParaRPr>
          </a:p>
          <a:p>
            <a:pPr marL="57240">
              <a:lnSpc>
                <a:spcPts val="1678"/>
              </a:lnSpc>
              <a:spcBef>
                <a:spcPts val="198"/>
              </a:spcBef>
            </a:pP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Опять</a:t>
            </a:r>
            <a:r>
              <a:rPr b="0" lang="ru-RU" sz="1500" spc="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77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500" spc="10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горке</a:t>
            </a:r>
            <a:r>
              <a:rPr b="0" lang="ru-RU" sz="1500" spc="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9" strike="noStrike">
                <a:solidFill>
                  <a:srgbClr val="ffffff"/>
                </a:solidFill>
                <a:latin typeface="PNLLHT+Arial"/>
              </a:rPr>
              <a:t>Кафедральной</a:t>
            </a:r>
            <a:endParaRPr b="0" lang="ru-RU" sz="1500" spc="-1" strike="noStrike">
              <a:latin typeface="Arial"/>
            </a:endParaRPr>
          </a:p>
          <a:p>
            <a:pPr marL="467280">
              <a:lnSpc>
                <a:spcPts val="1678"/>
              </a:lnSpc>
              <a:spcBef>
                <a:spcPts val="125"/>
              </a:spcBef>
            </a:pPr>
            <a:r>
              <a:rPr b="0" lang="ru-RU" sz="1500" spc="-15" strike="noStrike">
                <a:solidFill>
                  <a:srgbClr val="ffffff"/>
                </a:solidFill>
                <a:latin typeface="PNLLHT+Arial"/>
              </a:rPr>
              <a:t>Стою</a:t>
            </a:r>
            <a:r>
              <a:rPr b="0" lang="ru-RU" sz="1500" spc="12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у</a:t>
            </a:r>
            <a:r>
              <a:rPr b="0" lang="ru-RU" sz="1500" spc="-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41" strike="noStrike">
                <a:solidFill>
                  <a:srgbClr val="ffffff"/>
                </a:solidFill>
                <a:latin typeface="PNLLHT+Arial"/>
              </a:rPr>
              <a:t>Вечного</a:t>
            </a:r>
            <a:r>
              <a:rPr b="0" lang="ru-RU" sz="1500" spc="21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4" strike="noStrike">
                <a:solidFill>
                  <a:srgbClr val="ffffff"/>
                </a:solidFill>
                <a:latin typeface="PNLLHT+Arial"/>
              </a:rPr>
              <a:t>огня.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2903400" y="3034080"/>
            <a:ext cx="3500640" cy="65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678"/>
              </a:lnSpc>
            </a:pP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И все,</a:t>
            </a:r>
            <a:r>
              <a:rPr b="0" lang="ru-RU" sz="1500" spc="-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8" strike="noStrike">
                <a:solidFill>
                  <a:srgbClr val="ffffff"/>
                </a:solidFill>
                <a:latin typeface="PNLLHT+Arial"/>
              </a:rPr>
              <a:t>что</a:t>
            </a:r>
            <a:r>
              <a:rPr b="0" lang="ru-RU" sz="1500" spc="4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32" strike="noStrike">
                <a:solidFill>
                  <a:srgbClr val="ffffff"/>
                </a:solidFill>
                <a:latin typeface="PNLLHT+Arial"/>
              </a:rPr>
              <a:t>было</a:t>
            </a:r>
            <a:r>
              <a:rPr b="0" lang="ru-RU" sz="1500" spc="21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500" spc="-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4" strike="noStrike">
                <a:solidFill>
                  <a:srgbClr val="ffffff"/>
                </a:solidFill>
                <a:latin typeface="PNLLHT+Arial"/>
              </a:rPr>
              <a:t>прошлом,</a:t>
            </a:r>
            <a:r>
              <a:rPr b="0" lang="ru-RU" sz="1500" spc="24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5" strike="noStrike">
                <a:solidFill>
                  <a:srgbClr val="ffffff"/>
                </a:solidFill>
                <a:latin typeface="PNLLHT+Arial"/>
              </a:rPr>
              <a:t>дальнем,</a:t>
            </a:r>
            <a:endParaRPr b="0" lang="ru-RU" sz="1500" spc="-1" strike="noStrike">
              <a:latin typeface="Arial"/>
            </a:endParaRPr>
          </a:p>
          <a:p>
            <a:pPr marL="686520">
              <a:lnSpc>
                <a:spcPts val="1678"/>
              </a:lnSpc>
              <a:spcBef>
                <a:spcPts val="122"/>
              </a:spcBef>
            </a:pPr>
            <a:r>
              <a:rPr b="0" lang="ru-RU" sz="1500" spc="-32" strike="noStrike">
                <a:solidFill>
                  <a:srgbClr val="ffffff"/>
                </a:solidFill>
                <a:latin typeface="PNLLHT+Arial"/>
              </a:rPr>
              <a:t>Волну</a:t>
            </a:r>
            <a:r>
              <a:rPr b="0" lang="ru-RU" sz="1500" spc="-4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80" strike="noStrike">
                <a:solidFill>
                  <a:srgbClr val="ffffff"/>
                </a:solidFill>
                <a:latin typeface="PNLLHT+Arial"/>
              </a:rPr>
              <a:t>ет,</a:t>
            </a:r>
            <a:r>
              <a:rPr b="0" lang="ru-RU" sz="1500" spc="21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4" strike="noStrike">
                <a:solidFill>
                  <a:srgbClr val="ffffff"/>
                </a:solidFill>
                <a:latin typeface="PNLLHT+Arial"/>
              </a:rPr>
              <a:t>трогает</a:t>
            </a:r>
            <a:r>
              <a:rPr b="0" lang="ru-RU" sz="1500" spc="11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32" strike="noStrike">
                <a:solidFill>
                  <a:srgbClr val="ffffff"/>
                </a:solidFill>
                <a:latin typeface="PNLLHT+Arial"/>
              </a:rPr>
              <a:t>меня.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3313440" y="3501360"/>
            <a:ext cx="2708640" cy="243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57240">
              <a:lnSpc>
                <a:spcPts val="1678"/>
              </a:lnSpc>
            </a:pPr>
            <a:r>
              <a:rPr b="0" lang="ru-RU" sz="1500" spc="-106" strike="noStrike">
                <a:solidFill>
                  <a:srgbClr val="ffffff"/>
                </a:solidFill>
                <a:latin typeface="PNLLHT+Arial"/>
              </a:rPr>
              <a:t>Не</a:t>
            </a:r>
            <a:r>
              <a:rPr b="0" lang="ru-RU" sz="1500" spc="27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раз</a:t>
            </a:r>
            <a:r>
              <a:rPr b="0" lang="ru-RU" sz="1500" spc="-4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вокруг</a:t>
            </a:r>
            <a:r>
              <a:rPr b="0" lang="ru-RU" sz="1500" spc="-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38" strike="noStrike">
                <a:solidFill>
                  <a:srgbClr val="ffffff"/>
                </a:solidFill>
                <a:latin typeface="PNLLHT+Arial"/>
              </a:rPr>
              <a:t>поля</a:t>
            </a:r>
            <a:r>
              <a:rPr b="0" lang="ru-RU" sz="1500" spc="15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46" strike="noStrike">
                <a:solidFill>
                  <a:srgbClr val="ffffff"/>
                </a:solidFill>
                <a:latin typeface="PNLLHT+Arial"/>
              </a:rPr>
              <a:t>дымили,</a:t>
            </a:r>
            <a:endParaRPr b="0" lang="ru-RU" sz="1500" spc="-1" strike="noStrike">
              <a:latin typeface="Arial"/>
            </a:endParaRPr>
          </a:p>
          <a:p>
            <a:pPr>
              <a:lnSpc>
                <a:spcPts val="1678"/>
              </a:lnSpc>
              <a:spcBef>
                <a:spcPts val="122"/>
              </a:spcBef>
            </a:pPr>
            <a:r>
              <a:rPr b="0" lang="ru-RU" sz="1500" spc="-18" strike="noStrike">
                <a:solidFill>
                  <a:srgbClr val="ffffff"/>
                </a:solidFill>
                <a:latin typeface="PNLLHT+Arial"/>
              </a:rPr>
              <a:t>Жестокий</a:t>
            </a:r>
            <a:r>
              <a:rPr b="0" lang="ru-RU" sz="1500" spc="18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враг</a:t>
            </a:r>
            <a:r>
              <a:rPr b="0" lang="ru-RU" sz="1500" spc="-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2" strike="noStrike">
                <a:solidFill>
                  <a:srgbClr val="ffffff"/>
                </a:solidFill>
                <a:latin typeface="PNLLHT+Arial"/>
              </a:rPr>
              <a:t>дома</a:t>
            </a:r>
            <a:r>
              <a:rPr b="0" lang="ru-RU" sz="1500" spc="10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1" strike="noStrike">
                <a:solidFill>
                  <a:srgbClr val="ffffff"/>
                </a:solidFill>
                <a:latin typeface="PNLLHT+Arial"/>
              </a:rPr>
              <a:t>крушил.</a:t>
            </a:r>
            <a:endParaRPr b="0" lang="ru-RU" sz="1500" spc="-1" strike="noStrike">
              <a:latin typeface="Arial"/>
            </a:endParaRPr>
          </a:p>
          <a:p>
            <a:pPr marL="47520">
              <a:lnSpc>
                <a:spcPts val="1678"/>
              </a:lnSpc>
              <a:spcBef>
                <a:spcPts val="198"/>
              </a:spcBef>
            </a:pPr>
            <a:r>
              <a:rPr b="0" lang="ru-RU" sz="1500" spc="32" strike="noStrike">
                <a:solidFill>
                  <a:srgbClr val="ffffff"/>
                </a:solidFill>
                <a:latin typeface="PNLLHT+Arial"/>
              </a:rPr>
              <a:t>Да</a:t>
            </a:r>
            <a:r>
              <a:rPr b="0" lang="ru-RU" sz="1500" spc="-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только</a:t>
            </a:r>
            <a:r>
              <a:rPr b="0" lang="ru-RU" sz="1500" spc="-4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2" strike="noStrike">
                <a:solidFill>
                  <a:srgbClr val="ffffff"/>
                </a:solidFill>
                <a:latin typeface="PNLLHT+Arial"/>
              </a:rPr>
              <a:t>грозы</a:t>
            </a:r>
            <a:r>
              <a:rPr b="0" lang="ru-RU" sz="15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77" strike="noStrike">
                <a:solidFill>
                  <a:srgbClr val="ffffff"/>
                </a:solidFill>
                <a:latin typeface="PNLLHT+Arial"/>
              </a:rPr>
              <a:t>не</a:t>
            </a:r>
            <a:r>
              <a:rPr b="0" lang="ru-RU" sz="1500" spc="17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41" strike="noStrike">
                <a:solidFill>
                  <a:srgbClr val="ffffff"/>
                </a:solidFill>
                <a:latin typeface="PNLLHT+Arial"/>
              </a:rPr>
              <a:t>сломили</a:t>
            </a:r>
            <a:endParaRPr b="0" lang="ru-RU" sz="1500" spc="-1" strike="noStrike">
              <a:latin typeface="Arial"/>
            </a:endParaRPr>
          </a:p>
          <a:p>
            <a:pPr marL="123840">
              <a:lnSpc>
                <a:spcPts val="1678"/>
              </a:lnSpc>
              <a:spcBef>
                <a:spcPts val="122"/>
              </a:spcBef>
            </a:pPr>
            <a:r>
              <a:rPr b="0" lang="ru-RU" sz="1500" spc="-43" strike="noStrike">
                <a:solidFill>
                  <a:srgbClr val="ffffff"/>
                </a:solidFill>
                <a:latin typeface="PNLLHT+Arial"/>
              </a:rPr>
              <a:t>Тв</a:t>
            </a:r>
            <a:r>
              <a:rPr b="0" lang="ru-RU" sz="1500" spc="-3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9" strike="noStrike">
                <a:solidFill>
                  <a:srgbClr val="ffffff"/>
                </a:solidFill>
                <a:latin typeface="PNLLHT+Arial"/>
              </a:rPr>
              <a:t>оих</a:t>
            </a:r>
            <a:r>
              <a:rPr b="0" lang="ru-RU" sz="1500" spc="13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1" strike="noStrike">
                <a:solidFill>
                  <a:srgbClr val="ffffff"/>
                </a:solidFill>
                <a:latin typeface="PNLLHT+Arial"/>
              </a:rPr>
              <a:t>людей,</a:t>
            </a:r>
            <a:r>
              <a:rPr b="0" lang="ru-RU" sz="15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твоей</a:t>
            </a:r>
            <a:r>
              <a:rPr b="0" lang="ru-RU" sz="1500" spc="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2" strike="noStrike">
                <a:solidFill>
                  <a:srgbClr val="ffffff"/>
                </a:solidFill>
                <a:latin typeface="PNLLHT+Arial"/>
              </a:rPr>
              <a:t>души.</a:t>
            </a:r>
            <a:endParaRPr b="0" lang="ru-RU" sz="1500" spc="-1" strike="noStrike">
              <a:latin typeface="Arial"/>
            </a:endParaRPr>
          </a:p>
          <a:p>
            <a:pPr marL="19080">
              <a:lnSpc>
                <a:spcPts val="1678"/>
              </a:lnSpc>
              <a:spcBef>
                <a:spcPts val="150"/>
              </a:spcBef>
            </a:pP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И </a:t>
            </a:r>
            <a:r>
              <a:rPr b="0" lang="ru-RU" sz="1500" spc="-66" strike="noStrike">
                <a:solidFill>
                  <a:srgbClr val="ffffff"/>
                </a:solidFill>
                <a:latin typeface="PNLLHT+Arial"/>
              </a:rPr>
              <a:t>мне</a:t>
            </a:r>
            <a:r>
              <a:rPr b="0" lang="ru-RU" sz="1500" spc="23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55" strike="noStrike">
                <a:solidFill>
                  <a:srgbClr val="ffffff"/>
                </a:solidFill>
                <a:latin typeface="PNLLHT+Arial"/>
              </a:rPr>
              <a:t>иной</a:t>
            </a:r>
            <a:r>
              <a:rPr b="0" lang="ru-RU" sz="1500" spc="22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судьбы</a:t>
            </a:r>
            <a:r>
              <a:rPr b="0" lang="ru-RU" sz="1500" spc="-5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77" strike="noStrike">
                <a:solidFill>
                  <a:srgbClr val="ffffff"/>
                </a:solidFill>
                <a:latin typeface="PNLLHT+Arial"/>
              </a:rPr>
              <a:t>не</a:t>
            </a:r>
            <a:r>
              <a:rPr b="0" lang="ru-RU" sz="1500" spc="17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43" strike="noStrike">
                <a:solidFill>
                  <a:srgbClr val="ffffff"/>
                </a:solidFill>
                <a:latin typeface="PNLLHT+Arial"/>
              </a:rPr>
              <a:t>нужно</a:t>
            </a:r>
            <a:endParaRPr b="0" lang="ru-RU" sz="1500" spc="-1" strike="noStrike">
              <a:latin typeface="Arial"/>
            </a:endParaRPr>
          </a:p>
          <a:p>
            <a:pPr marL="304920">
              <a:lnSpc>
                <a:spcPts val="1678"/>
              </a:lnSpc>
              <a:spcBef>
                <a:spcPts val="125"/>
              </a:spcBef>
            </a:pPr>
            <a:r>
              <a:rPr b="0" lang="ru-RU" sz="1500" spc="-15" strike="noStrike">
                <a:solidFill>
                  <a:srgbClr val="ffffff"/>
                </a:solidFill>
                <a:latin typeface="PNLLHT+Arial"/>
              </a:rPr>
              <a:t>Чем</a:t>
            </a:r>
            <a:r>
              <a:rPr b="0" lang="ru-RU" sz="1500" spc="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9" strike="noStrike">
                <a:solidFill>
                  <a:srgbClr val="ffffff"/>
                </a:solidFill>
                <a:latin typeface="PNLLHT+Arial"/>
              </a:rPr>
              <a:t>та,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 которою</a:t>
            </a:r>
            <a:r>
              <a:rPr b="0" lang="ru-RU" sz="1500" spc="3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38" strike="noStrike">
                <a:solidFill>
                  <a:srgbClr val="ffffff"/>
                </a:solidFill>
                <a:latin typeface="PNLLHT+Arial"/>
              </a:rPr>
              <a:t>жив</a:t>
            </a:r>
            <a:r>
              <a:rPr b="0" lang="ru-RU" sz="1500" spc="-3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72" strike="noStrike">
                <a:solidFill>
                  <a:srgbClr val="ffffff"/>
                </a:solidFill>
                <a:latin typeface="PNLLHT+Arial"/>
              </a:rPr>
              <a:t>у.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3103560" y="4903560"/>
            <a:ext cx="3138120" cy="180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67120">
              <a:lnSpc>
                <a:spcPts val="1678"/>
              </a:lnSpc>
            </a:pPr>
            <a:r>
              <a:rPr b="0" lang="ru-RU" sz="1500" spc="-41" strike="noStrike">
                <a:solidFill>
                  <a:srgbClr val="ffffff"/>
                </a:solidFill>
                <a:latin typeface="PNLLHT+Arial"/>
              </a:rPr>
              <a:t>Люблю</a:t>
            </a:r>
            <a:r>
              <a:rPr b="0" lang="ru-RU" sz="1500" spc="14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я</a:t>
            </a:r>
            <a:r>
              <a:rPr b="0" lang="ru-RU" sz="1500" spc="4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9" strike="noStrike">
                <a:solidFill>
                  <a:srgbClr val="ffffff"/>
                </a:solidFill>
                <a:latin typeface="PNLLHT+Arial"/>
              </a:rPr>
              <a:t>этот</a:t>
            </a:r>
            <a:r>
              <a:rPr b="0" lang="ru-RU" sz="1500" spc="-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2" strike="noStrike">
                <a:solidFill>
                  <a:srgbClr val="ffffff"/>
                </a:solidFill>
                <a:latin typeface="PNLLHT+Arial"/>
              </a:rPr>
              <a:t>город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43" strike="noStrike">
                <a:solidFill>
                  <a:srgbClr val="ffffff"/>
                </a:solidFill>
                <a:latin typeface="PNLLHT+Arial"/>
              </a:rPr>
              <a:t>южный,</a:t>
            </a:r>
            <a:endParaRPr b="0" lang="ru-RU" sz="1500" spc="-1" strike="noStrike">
              <a:latin typeface="Arial"/>
            </a:endParaRPr>
          </a:p>
          <a:p>
            <a:pPr marL="467280">
              <a:lnSpc>
                <a:spcPts val="1678"/>
              </a:lnSpc>
              <a:spcBef>
                <a:spcPts val="198"/>
              </a:spcBef>
            </a:pP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Я с</a:t>
            </a:r>
            <a:r>
              <a:rPr b="0" lang="ru-RU" sz="1500" spc="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80" strike="noStrike">
                <a:solidFill>
                  <a:srgbClr val="ffffff"/>
                </a:solidFill>
                <a:latin typeface="PNLLHT+Arial"/>
              </a:rPr>
              <a:t>ним</a:t>
            </a:r>
            <a:r>
              <a:rPr b="0" lang="ru-RU" sz="1500" spc="20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24" strike="noStrike">
                <a:solidFill>
                  <a:srgbClr val="ffffff"/>
                </a:solidFill>
                <a:latin typeface="PNLLHT+Arial"/>
              </a:rPr>
              <a:t>во</a:t>
            </a:r>
            <a:r>
              <a:rPr b="0" lang="ru-RU" sz="1500" spc="-7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38" strike="noStrike">
                <a:solidFill>
                  <a:srgbClr val="ffffff"/>
                </a:solidFill>
                <a:latin typeface="PNLLHT+Arial"/>
              </a:rPr>
              <a:t>сне</a:t>
            </a:r>
            <a:r>
              <a:rPr b="0" lang="ru-RU" sz="1500" spc="13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и</a:t>
            </a:r>
            <a:r>
              <a:rPr b="0" lang="ru-RU" sz="15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8" strike="noStrike">
                <a:solidFill>
                  <a:srgbClr val="ffffff"/>
                </a:solidFill>
                <a:latin typeface="PNLLHT+Arial"/>
              </a:rPr>
              <a:t>наяв</a:t>
            </a:r>
            <a:r>
              <a:rPr b="0" lang="ru-RU" sz="1500" spc="-3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72" strike="noStrike">
                <a:solidFill>
                  <a:srgbClr val="ffffff"/>
                </a:solidFill>
                <a:latin typeface="PNLLHT+Arial"/>
              </a:rPr>
              <a:t>у.</a:t>
            </a:r>
            <a:endParaRPr b="0" lang="ru-RU" sz="1500" spc="-1" strike="noStrike">
              <a:latin typeface="Arial"/>
            </a:endParaRPr>
          </a:p>
          <a:p>
            <a:pPr marL="104760">
              <a:lnSpc>
                <a:spcPts val="1678"/>
              </a:lnSpc>
              <a:spcBef>
                <a:spcPts val="122"/>
              </a:spcBef>
            </a:pP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И в</a:t>
            </a:r>
            <a:r>
              <a:rPr b="0" lang="ru-RU" sz="1500" spc="-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двести</a:t>
            </a:r>
            <a:r>
              <a:rPr b="0" lang="ru-RU" sz="1500" spc="-5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63" strike="noStrike">
                <a:solidFill>
                  <a:srgbClr val="ffffff"/>
                </a:solidFill>
                <a:latin typeface="PNLLHT+Arial"/>
              </a:rPr>
              <a:t>лет</a:t>
            </a:r>
            <a:r>
              <a:rPr b="0" lang="ru-RU" sz="1500" spc="16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он</a:t>
            </a:r>
            <a:r>
              <a:rPr b="0" lang="ru-RU" sz="1500" spc="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так</a:t>
            </a:r>
            <a:r>
              <a:rPr b="0" lang="ru-RU" sz="1500" spc="-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4" strike="noStrike">
                <a:solidFill>
                  <a:srgbClr val="ffffff"/>
                </a:solidFill>
                <a:latin typeface="PNLLHT+Arial"/>
              </a:rPr>
              <a:t>же</a:t>
            </a:r>
            <a:r>
              <a:rPr b="0" lang="ru-RU" sz="1500" spc="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6" strike="noStrike">
                <a:solidFill>
                  <a:srgbClr val="ffffff"/>
                </a:solidFill>
                <a:latin typeface="PNLLHT+Arial"/>
              </a:rPr>
              <a:t>молод</a:t>
            </a:r>
            <a:endParaRPr b="0" lang="ru-RU" sz="1500" spc="-1" strike="noStrike">
              <a:latin typeface="Arial"/>
            </a:endParaRPr>
          </a:p>
          <a:p>
            <a:pPr marL="343080">
              <a:lnSpc>
                <a:spcPts val="1678"/>
              </a:lnSpc>
              <a:spcBef>
                <a:spcPts val="147"/>
              </a:spcBef>
            </a:pP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Весь</a:t>
            </a:r>
            <a:r>
              <a:rPr b="0" lang="ru-RU" sz="15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500" spc="-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5" strike="noStrike">
                <a:solidFill>
                  <a:srgbClr val="ffffff"/>
                </a:solidFill>
                <a:latin typeface="PNLLHT+Arial"/>
              </a:rPr>
              <a:t>ожерелье</a:t>
            </a:r>
            <a:r>
              <a:rPr b="0" lang="ru-RU" sz="1500" spc="11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29" strike="noStrike">
                <a:solidFill>
                  <a:srgbClr val="ffffff"/>
                </a:solidFill>
                <a:latin typeface="PNLLHT+Arial"/>
              </a:rPr>
              <a:t>тополей.</a:t>
            </a:r>
            <a:endParaRPr b="0" lang="ru-RU" sz="1500" spc="-1" strike="noStrike">
              <a:latin typeface="Arial"/>
            </a:endParaRPr>
          </a:p>
          <a:p>
            <a:pPr>
              <a:lnSpc>
                <a:spcPts val="1678"/>
              </a:lnSpc>
              <a:spcBef>
                <a:spcPts val="122"/>
              </a:spcBef>
            </a:pPr>
            <a:r>
              <a:rPr b="0" lang="ru-RU" sz="1500" spc="-29" strike="noStrike">
                <a:solidFill>
                  <a:srgbClr val="ffffff"/>
                </a:solidFill>
                <a:latin typeface="PNLLHT+Arial"/>
              </a:rPr>
              <a:t>Живи</a:t>
            </a:r>
            <a:r>
              <a:rPr b="0" lang="ru-RU" sz="1500" spc="12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и</a:t>
            </a:r>
            <a:r>
              <a:rPr b="0" lang="ru-RU" sz="15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здравствуй, </a:t>
            </a:r>
            <a:r>
              <a:rPr b="0" lang="ru-RU" sz="1500" spc="-52" strike="noStrike">
                <a:solidFill>
                  <a:srgbClr val="ffffff"/>
                </a:solidFill>
                <a:latin typeface="PNLLHT+Arial"/>
              </a:rPr>
              <a:t>милый</a:t>
            </a:r>
            <a:r>
              <a:rPr b="0" lang="ru-RU" sz="1500" spc="22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город,</a:t>
            </a:r>
            <a:endParaRPr b="0" lang="ru-RU" sz="1500" spc="-1" strike="noStrike">
              <a:latin typeface="Arial"/>
            </a:endParaRPr>
          </a:p>
          <a:p>
            <a:pPr marL="772560">
              <a:lnSpc>
                <a:spcPts val="1678"/>
              </a:lnSpc>
              <a:spcBef>
                <a:spcPts val="198"/>
              </a:spcBef>
            </a:pPr>
            <a:r>
              <a:rPr b="0" lang="ru-RU" sz="1500" spc="-26" strike="noStrike">
                <a:solidFill>
                  <a:srgbClr val="ffffff"/>
                </a:solidFill>
                <a:latin typeface="PNLLHT+Arial"/>
              </a:rPr>
              <a:t>Частица</a:t>
            </a:r>
            <a:r>
              <a:rPr b="0" lang="ru-RU" sz="1500" spc="19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49" strike="noStrike">
                <a:solidFill>
                  <a:srgbClr val="ffffff"/>
                </a:solidFill>
                <a:latin typeface="PNLLHT+Arial"/>
              </a:rPr>
              <a:t>Родины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14" name="CustomShape 7"/>
          <p:cNvSpPr/>
          <p:nvPr/>
        </p:nvSpPr>
        <p:spPr>
          <a:xfrm>
            <a:off x="3742200" y="6305400"/>
            <a:ext cx="181944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678"/>
              </a:lnSpc>
            </a:pPr>
            <a:r>
              <a:rPr b="0" lang="ru-RU" sz="1500" spc="-29" strike="noStrike">
                <a:solidFill>
                  <a:srgbClr val="ffffff"/>
                </a:solidFill>
                <a:latin typeface="PNLLHT+Arial"/>
              </a:rPr>
              <a:t>(Геннадий</a:t>
            </a:r>
            <a:r>
              <a:rPr b="0" lang="ru-RU" sz="1500" spc="20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PNLLHT+Arial"/>
              </a:rPr>
              <a:t>Фатеев)</a:t>
            </a:r>
            <a:endParaRPr b="0" lang="ru-RU" sz="15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576720" y="370440"/>
            <a:ext cx="8134200" cy="13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1" strike="noStrike">
                <a:solidFill>
                  <a:srgbClr val="e3e3ff"/>
                </a:solidFill>
                <a:latin typeface="PNLLHT+Arial"/>
              </a:rPr>
              <a:t>Ставропольская</a:t>
            </a:r>
            <a:r>
              <a:rPr b="0" lang="ru-RU" sz="1800" spc="-49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e3e3ff"/>
                </a:solidFill>
                <a:latin typeface="PNLLHT+Arial"/>
              </a:rPr>
              <a:t>крепость</a:t>
            </a:r>
            <a:r>
              <a:rPr b="0" lang="ru-RU" sz="1800" spc="-1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e3e3ff"/>
                </a:solidFill>
                <a:latin typeface="PNLLHT+Arial"/>
              </a:rPr>
              <a:t>в</a:t>
            </a:r>
            <a:r>
              <a:rPr b="0" lang="ru-RU" sz="1800" spc="-29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e3e3ff"/>
                </a:solidFill>
                <a:latin typeface="PNLLHT+Arial"/>
              </a:rPr>
              <a:t>первые </a:t>
            </a:r>
            <a:r>
              <a:rPr b="0" lang="ru-RU" sz="1800" spc="-49" strike="noStrike">
                <a:solidFill>
                  <a:srgbClr val="e3e3ff"/>
                </a:solidFill>
                <a:latin typeface="PNLLHT+Arial"/>
              </a:rPr>
              <a:t>годы</a:t>
            </a:r>
            <a:r>
              <a:rPr b="0" lang="ru-RU" sz="1800" spc="12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e3e3ff"/>
                </a:solidFill>
                <a:latin typeface="PNLLHT+Arial"/>
              </a:rPr>
              <a:t>своего</a:t>
            </a:r>
            <a:r>
              <a:rPr b="0" lang="ru-RU" sz="1800" spc="12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e3e3ff"/>
                </a:solidFill>
                <a:latin typeface="PNLLHT+Arial"/>
              </a:rPr>
              <a:t>существования</a:t>
            </a:r>
            <a:r>
              <a:rPr b="0" lang="ru-RU" sz="1800" spc="26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e3e3ff"/>
                </a:solidFill>
                <a:latin typeface="PNLLHT+Arial"/>
              </a:rPr>
              <a:t>выглядела</a:t>
            </a:r>
            <a:endParaRPr b="0" lang="ru-RU" sz="1800" spc="-1" strike="noStrike">
              <a:latin typeface="Arial"/>
            </a:endParaRPr>
          </a:p>
          <a:p>
            <a:pPr marL="47520">
              <a:lnSpc>
                <a:spcPts val="2013"/>
              </a:lnSpc>
              <a:spcBef>
                <a:spcPts val="2392"/>
              </a:spcBef>
            </a:pPr>
            <a:r>
              <a:rPr b="0" lang="ru-RU" sz="1800" spc="-1" strike="noStrike">
                <a:solidFill>
                  <a:srgbClr val="e3e3ff"/>
                </a:solidFill>
                <a:latin typeface="PNLLHT+Arial"/>
              </a:rPr>
              <a:t>примерно</a:t>
            </a:r>
            <a:r>
              <a:rPr b="0" lang="ru-RU" sz="1800" spc="-83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e3e3ff"/>
                </a:solidFill>
                <a:latin typeface="PNLLHT+Arial"/>
              </a:rPr>
              <a:t>так</a:t>
            </a:r>
            <a:r>
              <a:rPr b="0" lang="ru-RU" sz="1800" spc="-1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26" strike="noStrike">
                <a:solidFill>
                  <a:srgbClr val="e3e3ff"/>
                </a:solidFill>
                <a:latin typeface="PNLLHT+Arial"/>
              </a:rPr>
              <a:t>как</a:t>
            </a:r>
            <a:r>
              <a:rPr b="0" lang="ru-RU" sz="1800" spc="-3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e3e3ff"/>
                </a:solidFill>
                <a:latin typeface="PNLLHT+Arial"/>
              </a:rPr>
              <a:t>на</a:t>
            </a:r>
            <a:r>
              <a:rPr b="0" lang="ru-RU" sz="1800" spc="15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38" strike="noStrike">
                <a:solidFill>
                  <a:srgbClr val="e3e3ff"/>
                </a:solidFill>
                <a:latin typeface="PNLLHT+Arial"/>
              </a:rPr>
              <a:t>этой</a:t>
            </a:r>
            <a:r>
              <a:rPr b="0" lang="ru-RU" sz="1800" spc="106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e3e3ff"/>
                </a:solidFill>
                <a:latin typeface="PNLLHT+Arial"/>
              </a:rPr>
              <a:t>реконструкции</a:t>
            </a:r>
            <a:r>
              <a:rPr b="0" lang="ru-RU" sz="1800" spc="-162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15" strike="noStrike">
                <a:solidFill>
                  <a:srgbClr val="e3e3ff"/>
                </a:solidFill>
                <a:latin typeface="PNLLHT+Arial"/>
              </a:rPr>
              <a:t>что</a:t>
            </a:r>
            <a:r>
              <a:rPr b="0" lang="ru-RU" sz="1800" spc="-92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e3e3ff"/>
                </a:solidFill>
                <a:latin typeface="PNLLHT+Arial"/>
              </a:rPr>
              <a:t>стоит</a:t>
            </a:r>
            <a:r>
              <a:rPr b="0" lang="ru-RU" sz="1800" spc="35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e3e3ff"/>
                </a:solidFill>
                <a:latin typeface="PNLLHT+Arial"/>
              </a:rPr>
              <a:t>в</a:t>
            </a:r>
            <a:r>
              <a:rPr b="0" lang="ru-RU" sz="1800" spc="3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e3e3ff"/>
                </a:solidFill>
                <a:latin typeface="PNLLHT+Arial"/>
              </a:rPr>
              <a:t>краеведческом музее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880920" y="2552760"/>
            <a:ext cx="7752240" cy="15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6041"/>
              </a:lnSpc>
            </a:pPr>
            <a:r>
              <a:rPr b="1" lang="ru-RU" sz="5400" spc="-9" strike="noStrike">
                <a:solidFill>
                  <a:srgbClr val="ff0000"/>
                </a:solidFill>
                <a:latin typeface="DPAHVM+Arial Bold"/>
              </a:rPr>
              <a:t>Спасибо</a:t>
            </a:r>
            <a:r>
              <a:rPr b="1" lang="ru-RU" sz="5400" spc="89" strike="noStrike">
                <a:solidFill>
                  <a:srgbClr val="ff0000"/>
                </a:solidFill>
                <a:latin typeface="DPAHVM+Arial Bold"/>
              </a:rPr>
              <a:t> </a:t>
            </a:r>
            <a:r>
              <a:rPr b="1" lang="ru-RU" sz="5400" spc="-55" strike="noStrike">
                <a:solidFill>
                  <a:srgbClr val="ff0000"/>
                </a:solidFill>
                <a:latin typeface="DPAHVM+Arial Bold"/>
              </a:rPr>
              <a:t>за</a:t>
            </a:r>
            <a:r>
              <a:rPr b="1" lang="ru-RU" sz="5400" spc="60" strike="noStrike">
                <a:solidFill>
                  <a:srgbClr val="ff0000"/>
                </a:solidFill>
                <a:latin typeface="DPAHVM+Arial Bold"/>
              </a:rPr>
              <a:t> </a:t>
            </a:r>
            <a:r>
              <a:rPr b="1" lang="ru-RU" sz="5400" spc="-24" strike="noStrike">
                <a:solidFill>
                  <a:srgbClr val="ff0000"/>
                </a:solidFill>
                <a:latin typeface="DPAHVM+Arial Bold"/>
              </a:rPr>
              <a:t>внимание!</a:t>
            </a:r>
            <a:endParaRPr b="0" lang="ru-RU" sz="54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2"/>
          <p:cNvSpPr/>
          <p:nvPr/>
        </p:nvSpPr>
        <p:spPr>
          <a:xfrm>
            <a:off x="910440" y="498960"/>
            <a:ext cx="748296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952"/>
              </a:lnSpc>
            </a:pPr>
            <a:r>
              <a:rPr b="0" lang="ru-RU" sz="4450" spc="-1" strike="noStrike">
                <a:solidFill>
                  <a:srgbClr val="e3e3ff"/>
                </a:solidFill>
                <a:latin typeface="PNLLHT+Arial"/>
              </a:rPr>
              <a:t>Фрагмент</a:t>
            </a:r>
            <a:r>
              <a:rPr b="0" lang="ru-RU" sz="4450" spc="-12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450" spc="-18" strike="noStrike">
                <a:solidFill>
                  <a:srgbClr val="e3e3ff"/>
                </a:solidFill>
                <a:latin typeface="PNLLHT+Arial"/>
              </a:rPr>
              <a:t>крепостной</a:t>
            </a:r>
            <a:r>
              <a:rPr b="0" lang="ru-RU" sz="4450" spc="-245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450" spc="-9" strike="noStrike">
                <a:solidFill>
                  <a:srgbClr val="e3e3ff"/>
                </a:solidFill>
                <a:latin typeface="PNLLHT+Arial"/>
              </a:rPr>
              <a:t>стены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630360" y="1480680"/>
            <a:ext cx="7878600" cy="37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 городе</a:t>
            </a:r>
            <a:r>
              <a:rPr b="0" lang="ru-RU" sz="1600" spc="2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сохранился</a:t>
            </a:r>
            <a:r>
              <a:rPr b="0" lang="ru-RU" sz="1600" spc="29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небольшой</a:t>
            </a:r>
            <a:r>
              <a:rPr b="0" lang="ru-RU" sz="1600" spc="19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2" strike="noStrike">
                <a:solidFill>
                  <a:srgbClr val="ffffff"/>
                </a:solidFill>
                <a:latin typeface="PNLLHT+Arial"/>
              </a:rPr>
              <a:t>фрагмент</a:t>
            </a:r>
            <a:r>
              <a:rPr b="0" lang="ru-RU" sz="1600" spc="35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крепостной</a:t>
            </a:r>
            <a:r>
              <a:rPr b="0" lang="ru-RU" sz="1600" spc="18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стены.</a:t>
            </a:r>
            <a:r>
              <a:rPr b="0" lang="ru-RU" sz="1600" spc="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Фрагмент</a:t>
            </a:r>
            <a:r>
              <a:rPr b="0" lang="ru-RU" sz="1600" spc="27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стены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65"/>
              </a:spcBef>
            </a:pPr>
            <a:r>
              <a:rPr b="0" lang="ru-RU" sz="1600" spc="-58" strike="noStrike">
                <a:solidFill>
                  <a:srgbClr val="ffffff"/>
                </a:solidFill>
                <a:latin typeface="PNLLHT+Arial"/>
              </a:rPr>
              <a:t>имеет</a:t>
            </a:r>
            <a:r>
              <a:rPr b="0" lang="ru-RU" sz="1600" spc="22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63" strike="noStrike">
                <a:solidFill>
                  <a:srgbClr val="ffffff"/>
                </a:solidFill>
                <a:latin typeface="PNLLHT+Arial"/>
              </a:rPr>
              <a:t>длину</a:t>
            </a:r>
            <a:r>
              <a:rPr b="0" lang="ru-RU" sz="1600" spc="39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9" strike="noStrike">
                <a:solidFill>
                  <a:srgbClr val="ffffff"/>
                </a:solidFill>
                <a:latin typeface="PNLLHT+Arial"/>
              </a:rPr>
              <a:t>34</a:t>
            </a:r>
            <a:r>
              <a:rPr b="0" lang="ru-RU" sz="1600" spc="-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60" strike="noStrike">
                <a:solidFill>
                  <a:srgbClr val="ffffff"/>
                </a:solidFill>
                <a:latin typeface="PNLLHT+Arial"/>
              </a:rPr>
              <a:t>мет</a:t>
            </a:r>
            <a:r>
              <a:rPr b="0" lang="ru-RU" sz="1600" spc="-42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ра</a:t>
            </a:r>
            <a:r>
              <a:rPr b="0" lang="ru-RU" sz="1600" spc="-4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,</a:t>
            </a:r>
            <a:r>
              <a:rPr b="0" lang="ru-RU" sz="1600" spc="23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стене</a:t>
            </a:r>
            <a:r>
              <a:rPr b="0" lang="ru-RU" sz="1600" spc="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имеются</a:t>
            </a:r>
            <a:r>
              <a:rPr b="0" lang="ru-RU" sz="1600" spc="5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2" strike="noStrike">
                <a:solidFill>
                  <a:srgbClr val="ffffff"/>
                </a:solidFill>
                <a:latin typeface="PNLLHT+Arial"/>
              </a:rPr>
              <a:t>бойницы</a:t>
            </a:r>
            <a:r>
              <a:rPr b="0" lang="ru-RU" sz="1600" spc="31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высотою</a:t>
            </a:r>
            <a:r>
              <a:rPr b="0" lang="ru-RU" sz="1600" spc="-6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0,8</a:t>
            </a:r>
            <a:r>
              <a:rPr b="0" lang="ru-RU" sz="1600" spc="-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метра</a:t>
            </a:r>
            <a:r>
              <a:rPr b="0" lang="ru-RU" sz="1600" spc="29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Дав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8" strike="noStrike">
                <a:solidFill>
                  <a:srgbClr val="ffffff"/>
                </a:solidFill>
                <a:latin typeface="PNLLHT+Arial"/>
              </a:rPr>
              <a:t>волю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воображению,</a:t>
            </a:r>
            <a:r>
              <a:rPr b="0" lang="ru-RU" sz="1600" spc="17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8" strike="noStrike">
                <a:solidFill>
                  <a:srgbClr val="ffffff"/>
                </a:solidFill>
                <a:latin typeface="PNLLHT+Arial"/>
              </a:rPr>
              <a:t>предс</a:t>
            </a:r>
            <a:r>
              <a:rPr b="0" lang="ru-RU" sz="1600" spc="-4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т</a:t>
            </a:r>
            <a:r>
              <a:rPr b="0" lang="ru-RU" sz="1600" spc="-42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5" strike="noStrike">
                <a:solidFill>
                  <a:srgbClr val="ffffff"/>
                </a:solidFill>
                <a:latin typeface="PNLLHT+Arial"/>
              </a:rPr>
              <a:t>авляем,</a:t>
            </a:r>
            <a:r>
              <a:rPr b="0" lang="ru-RU" sz="1600" spc="4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что</a:t>
            </a:r>
            <a:r>
              <a:rPr b="0" lang="ru-RU" sz="1600" spc="-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2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600" spc="14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4" strike="noStrike">
                <a:solidFill>
                  <a:srgbClr val="ffffff"/>
                </a:solidFill>
                <a:latin typeface="PNLLHT+Arial"/>
              </a:rPr>
              <a:t>дворе</a:t>
            </a:r>
            <a:r>
              <a:rPr b="0" lang="ru-RU" sz="1600" spc="11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72" strike="noStrike">
                <a:solidFill>
                  <a:srgbClr val="ffffff"/>
                </a:solidFill>
                <a:latin typeface="PNLLHT+Arial"/>
              </a:rPr>
              <a:t>приме</a:t>
            </a:r>
            <a:r>
              <a:rPr b="0" lang="ru-RU" sz="1600" spc="-35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8" strike="noStrike">
                <a:solidFill>
                  <a:srgbClr val="ffffff"/>
                </a:solidFill>
                <a:latin typeface="PNLLHT+Arial"/>
              </a:rPr>
              <a:t>рно</a:t>
            </a:r>
            <a:r>
              <a:rPr b="0" lang="ru-RU" sz="1600" spc="4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9" strike="noStrike">
                <a:solidFill>
                  <a:srgbClr val="ffffff"/>
                </a:solidFill>
                <a:latin typeface="PNLLHT+Arial"/>
              </a:rPr>
              <a:t>1777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 год.</a:t>
            </a:r>
            <a:r>
              <a:rPr b="0" lang="ru-RU" sz="1600" spc="-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00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600" spc="19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12" strike="noStrike">
                <a:solidFill>
                  <a:srgbClr val="ffffff"/>
                </a:solidFill>
                <a:latin typeface="PNLLHT+Arial"/>
              </a:rPr>
              <a:t>этом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39"/>
              </a:spcBef>
            </a:pPr>
            <a:r>
              <a:rPr b="0" lang="ru-RU" sz="1600" spc="-24" strike="noStrike">
                <a:solidFill>
                  <a:srgbClr val="ffffff"/>
                </a:solidFill>
                <a:latin typeface="PNLLHT+Arial"/>
              </a:rPr>
              <a:t>возвышении</a:t>
            </a:r>
            <a:r>
              <a:rPr b="0" lang="ru-RU" sz="1600" spc="26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возводятся</a:t>
            </a:r>
            <a:r>
              <a:rPr b="0" lang="ru-RU" sz="1600" spc="-10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могучие</a:t>
            </a:r>
            <a:r>
              <a:rPr b="0" lang="ru-RU" sz="1600" spc="18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стены,</a:t>
            </a:r>
            <a:r>
              <a:rPr b="0" lang="ru-RU" sz="16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вокруг</a:t>
            </a:r>
            <a:r>
              <a:rPr b="0" lang="ru-RU" sz="1600" spc="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18" strike="noStrike">
                <a:solidFill>
                  <a:srgbClr val="ffffff"/>
                </a:solidFill>
                <a:latin typeface="PNLLHT+Arial"/>
              </a:rPr>
              <a:t>густой</a:t>
            </a:r>
            <a:r>
              <a:rPr b="0" lang="ru-RU" sz="1600" spc="-15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черный</a:t>
            </a:r>
            <a:r>
              <a:rPr b="0" lang="ru-RU" sz="1600" spc="18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лес.</a:t>
            </a:r>
            <a:r>
              <a:rPr b="0" lang="ru-RU" sz="16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2" strike="noStrike">
                <a:solidFill>
                  <a:srgbClr val="ffffff"/>
                </a:solidFill>
                <a:latin typeface="PNLLHT+Arial"/>
              </a:rPr>
              <a:t>Строители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6"/>
              </a:spcBef>
            </a:pP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копают</a:t>
            </a:r>
            <a:r>
              <a:rPr b="0" lang="ru-RU" sz="1600" spc="1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вокруг</a:t>
            </a:r>
            <a:r>
              <a:rPr b="0" lang="ru-RU" sz="1600" spc="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4" strike="noStrike">
                <a:solidFill>
                  <a:srgbClr val="ffffff"/>
                </a:solidFill>
                <a:latin typeface="PNLLHT+Arial"/>
              </a:rPr>
              <a:t>ров</a:t>
            </a:r>
            <a:r>
              <a:rPr b="0" lang="ru-RU" sz="1600" spc="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глубиной</a:t>
            </a:r>
            <a:r>
              <a:rPr b="0" lang="ru-RU" sz="1600" spc="26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три</a:t>
            </a:r>
            <a:r>
              <a:rPr b="0" lang="ru-RU" sz="1600" spc="10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</a:t>
            </a:r>
            <a:r>
              <a:rPr b="0" lang="ru-RU" sz="1600" spc="-41" strike="noStrike">
                <a:solidFill>
                  <a:srgbClr val="ffffff"/>
                </a:solidFill>
                <a:latin typeface="PNLLHT+Arial"/>
              </a:rPr>
              <a:t> половино</a:t>
            </a:r>
            <a:r>
              <a:rPr b="0" lang="ru-RU" sz="1600" spc="-35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й</a:t>
            </a:r>
            <a:r>
              <a:rPr b="0" lang="ru-RU" sz="1600" spc="31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метра</a:t>
            </a:r>
            <a:r>
              <a:rPr b="0" lang="ru-RU" sz="1600" spc="21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и</a:t>
            </a:r>
            <a:r>
              <a:rPr b="0" lang="ru-RU" sz="1600" spc="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9" strike="noStrike">
                <a:solidFill>
                  <a:srgbClr val="ffffff"/>
                </a:solidFill>
                <a:latin typeface="PNLLHT+Arial"/>
              </a:rPr>
              <a:t>шириной</a:t>
            </a:r>
            <a:r>
              <a:rPr b="0" lang="ru-RU" sz="1600" spc="36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как</a:t>
            </a:r>
            <a:r>
              <a:rPr b="0" lang="ru-RU" sz="1600" spc="6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6" strike="noStrike">
                <a:solidFill>
                  <a:srgbClr val="ffffff"/>
                </a:solidFill>
                <a:latin typeface="PNLLHT+Arial"/>
              </a:rPr>
              <a:t>миниму</a:t>
            </a:r>
            <a:r>
              <a:rPr b="0" lang="ru-RU" sz="1600" spc="-34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м</a:t>
            </a:r>
            <a:r>
              <a:rPr b="0" lang="ru-RU" sz="1600" spc="25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шесть,</a:t>
            </a:r>
            <a:r>
              <a:rPr b="0" lang="ru-RU" sz="16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сооружают</a:t>
            </a:r>
            <a:r>
              <a:rPr b="0" lang="ru-RU" sz="1600" spc="-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8" strike="noStrike">
                <a:solidFill>
                  <a:srgbClr val="ffffff"/>
                </a:solidFill>
                <a:latin typeface="PNLLHT+Arial"/>
              </a:rPr>
              <a:t>вал.</a:t>
            </a:r>
            <a:r>
              <a:rPr b="0" lang="ru-RU" sz="1600" spc="1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А</a:t>
            </a:r>
            <a:r>
              <a:rPr b="0" lang="ru-RU" sz="1600" spc="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стройкой</a:t>
            </a:r>
            <a:r>
              <a:rPr b="0" lang="ru-RU" sz="16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руководит</a:t>
            </a:r>
            <a:r>
              <a:rPr b="0" lang="ru-RU" sz="1600" spc="11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2" strike="noStrike">
                <a:solidFill>
                  <a:srgbClr val="ffffff"/>
                </a:solidFill>
                <a:latin typeface="PNLLHT+Arial"/>
              </a:rPr>
              <a:t>не</a:t>
            </a:r>
            <a:r>
              <a:rPr b="0" lang="ru-RU" sz="1600" spc="14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абы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кто, а</a:t>
            </a:r>
            <a:r>
              <a:rPr b="0" lang="ru-RU" sz="1600" spc="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18" strike="noStrike">
                <a:solidFill>
                  <a:srgbClr val="ffffff"/>
                </a:solidFill>
                <a:latin typeface="PNLLHT+Arial"/>
              </a:rPr>
              <a:t>сам</a:t>
            </a:r>
            <a:r>
              <a:rPr b="0" lang="ru-RU" sz="1600" spc="-6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Суворов.</a:t>
            </a:r>
            <a:r>
              <a:rPr b="0" lang="ru-RU" sz="1600" spc="9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Знайте,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3"/>
              </a:spcBef>
            </a:pP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что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название</a:t>
            </a:r>
            <a:r>
              <a:rPr b="0" lang="ru-RU" sz="1600" spc="11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4" strike="noStrike">
                <a:solidFill>
                  <a:srgbClr val="ffffff"/>
                </a:solidFill>
                <a:latin typeface="PNLLHT+Arial"/>
              </a:rPr>
              <a:t>«Ставрополь»</a:t>
            </a:r>
            <a:r>
              <a:rPr b="0" lang="ru-RU" sz="1600" spc="26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получается</a:t>
            </a:r>
            <a:r>
              <a:rPr b="0" lang="ru-RU" sz="1600" spc="13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путем</a:t>
            </a:r>
            <a:r>
              <a:rPr b="0" lang="ru-RU" sz="1600" spc="4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сложения</a:t>
            </a:r>
            <a:r>
              <a:rPr b="0" lang="ru-RU" sz="1600" spc="21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двух</a:t>
            </a:r>
            <a:r>
              <a:rPr b="0" lang="ru-RU" sz="1600" spc="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греческих</a:t>
            </a:r>
            <a:r>
              <a:rPr b="0" lang="ru-RU" sz="1600" spc="1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слов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39"/>
              </a:spcBef>
            </a:pP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«крест»</a:t>
            </a:r>
            <a:r>
              <a:rPr b="0" lang="ru-RU" sz="16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и</a:t>
            </a:r>
            <a:r>
              <a:rPr b="0" lang="ru-RU" sz="1600" spc="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«город».</a:t>
            </a:r>
            <a:r>
              <a:rPr b="0" lang="ru-RU" sz="1600" spc="-6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Окрестил</a:t>
            </a:r>
            <a:r>
              <a:rPr b="0" lang="ru-RU" sz="1600" spc="21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12" strike="noStrike">
                <a:solidFill>
                  <a:srgbClr val="ffffff"/>
                </a:solidFill>
                <a:latin typeface="PNLLHT+Arial"/>
              </a:rPr>
              <a:t>так</a:t>
            </a:r>
            <a:r>
              <a:rPr b="0" lang="ru-RU" sz="1600" spc="-3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12" strike="noStrike">
                <a:solidFill>
                  <a:srgbClr val="ffffff"/>
                </a:solidFill>
                <a:latin typeface="PNLLHT+Arial"/>
              </a:rPr>
              <a:t>этот</a:t>
            </a:r>
            <a:r>
              <a:rPr b="0" lang="ru-RU" sz="1600" spc="-13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2" strike="noStrike">
                <a:solidFill>
                  <a:srgbClr val="ffffff"/>
                </a:solidFill>
                <a:latin typeface="PNLLHT+Arial"/>
              </a:rPr>
              <a:t>населенный</a:t>
            </a:r>
            <a:r>
              <a:rPr b="0" lang="ru-RU" sz="1600" spc="27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пу</a:t>
            </a:r>
            <a:r>
              <a:rPr b="0" lang="ru-RU" sz="1600" spc="-4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нкт</a:t>
            </a:r>
            <a:r>
              <a:rPr b="0" lang="ru-RU" sz="1600" spc="27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граф</a:t>
            </a:r>
            <a:r>
              <a:rPr b="0" lang="ru-RU" sz="1600" spc="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6" strike="noStrike">
                <a:solidFill>
                  <a:srgbClr val="ffffff"/>
                </a:solidFill>
                <a:latin typeface="PNLLHT+Arial"/>
              </a:rPr>
              <a:t>Григорий</a:t>
            </a:r>
            <a:r>
              <a:rPr b="0" lang="ru-RU" sz="1600" spc="28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8" strike="noStrike">
                <a:solidFill>
                  <a:srgbClr val="ffffff"/>
                </a:solidFill>
                <a:latin typeface="PNLLHT+Arial"/>
              </a:rPr>
              <a:t>Потемкин.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2"/>
          <p:cNvSpPr/>
          <p:nvPr/>
        </p:nvSpPr>
        <p:spPr>
          <a:xfrm>
            <a:off x="1988280" y="498960"/>
            <a:ext cx="531540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952"/>
              </a:lnSpc>
            </a:pPr>
            <a:r>
              <a:rPr b="0" lang="ru-RU" sz="4450" spc="-32" strike="noStrike">
                <a:solidFill>
                  <a:srgbClr val="e3e3ff"/>
                </a:solidFill>
                <a:latin typeface="PNLLHT+Arial"/>
              </a:rPr>
              <a:t>Тифлисские</a:t>
            </a:r>
            <a:r>
              <a:rPr b="0" lang="ru-RU" sz="4450" spc="-219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450" spc="-38" strike="noStrike">
                <a:solidFill>
                  <a:srgbClr val="e3e3ff"/>
                </a:solidFill>
                <a:latin typeface="PNLLHT+Arial"/>
              </a:rPr>
              <a:t>Ворота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6036840" y="1834920"/>
            <a:ext cx="2792880" cy="51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Встречают</a:t>
            </a:r>
            <a:r>
              <a:rPr b="0" lang="ru-RU" sz="1800" spc="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гостей</a:t>
            </a:r>
            <a:r>
              <a:rPr b="0" lang="ru-RU" sz="1800" spc="1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6" strike="noStrike">
                <a:solidFill>
                  <a:srgbClr val="ffffff"/>
                </a:solidFill>
                <a:latin typeface="PNLLHT+Arial"/>
              </a:rPr>
              <a:t>гор</a:t>
            </a:r>
            <a:r>
              <a:rPr b="0" lang="ru-RU" sz="1800" spc="-4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ода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6036840" y="2111400"/>
            <a:ext cx="2887920" cy="56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«Тифлисские</a:t>
            </a:r>
            <a:r>
              <a:rPr b="0" lang="ru-RU" sz="18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ворота»</a:t>
            </a:r>
            <a:r>
              <a:rPr b="0" lang="ru-RU" sz="1800" spc="3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JGVHJE+Arial"/>
              </a:rPr>
              <a:t>-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памятник,</a:t>
            </a:r>
            <a:r>
              <a:rPr b="0" lang="ru-RU" sz="1800" spc="-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посвященный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5" strike="noStrike">
                <a:solidFill>
                  <a:srgbClr val="ffffff"/>
                </a:solidFill>
                <a:latin typeface="JGVHJE+Arial"/>
              </a:rPr>
              <a:t>30-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летию</a:t>
            </a:r>
            <a:r>
              <a:rPr b="0" lang="ru-RU" sz="1800" spc="13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победы</a:t>
            </a:r>
            <a:r>
              <a:rPr b="0" lang="ru-RU" sz="1800" spc="10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Отечественной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войне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42"/>
              </a:spcBef>
            </a:pP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1812</a:t>
            </a:r>
            <a:r>
              <a:rPr b="0" lang="ru-RU" sz="18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3" strike="noStrike">
                <a:solidFill>
                  <a:srgbClr val="ffffff"/>
                </a:solidFill>
                <a:latin typeface="PNLLHT+Arial"/>
              </a:rPr>
              <a:t>года.</a:t>
            </a:r>
            <a:r>
              <a:rPr b="0" lang="ru-RU" sz="1800" spc="16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Ворота</a:t>
            </a:r>
            <a:r>
              <a:rPr b="0" lang="ru-RU" sz="1800" spc="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были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возведены</a:t>
            </a:r>
            <a:r>
              <a:rPr b="0" lang="ru-RU" sz="1800" spc="9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еще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1841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год</a:t>
            </a:r>
            <a:r>
              <a:rPr b="0" lang="ru-RU" sz="1800" spc="-4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у,</a:t>
            </a:r>
            <a:r>
              <a:rPr b="0" lang="ru-RU" sz="1800" spc="11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но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советское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18" strike="noStrike">
                <a:solidFill>
                  <a:srgbClr val="ffffff"/>
                </a:solidFill>
                <a:latin typeface="PNLLHT+Arial"/>
              </a:rPr>
              <a:t>время</a:t>
            </a:r>
            <a:r>
              <a:rPr b="0" lang="ru-RU" sz="1800" spc="-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их</a:t>
            </a:r>
            <a:r>
              <a:rPr b="0" lang="ru-RU" sz="1800" spc="5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разрушили.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Арк</a:t>
            </a:r>
            <a:r>
              <a:rPr b="0" lang="ru-RU" sz="1800" spc="-3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а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Тифлисских</a:t>
            </a:r>
            <a:r>
              <a:rPr b="0" lang="ru-RU" sz="1800" spc="12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вор</a:t>
            </a:r>
            <a:r>
              <a:rPr b="0" lang="ru-RU" sz="1800" spc="-4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от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91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раньше служила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воротами</a:t>
            </a:r>
            <a:r>
              <a:rPr b="0" lang="ru-RU" sz="1800" spc="-6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800" spc="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6" strike="noStrike">
                <a:solidFill>
                  <a:srgbClr val="ffffff"/>
                </a:solidFill>
                <a:latin typeface="PNLLHT+Arial"/>
              </a:rPr>
              <a:t>въезде</a:t>
            </a:r>
            <a:r>
              <a:rPr b="0" lang="ru-RU" sz="1800" spc="11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26" strike="noStrike">
                <a:solidFill>
                  <a:srgbClr val="ffffff"/>
                </a:solidFill>
                <a:latin typeface="PNLLHT+Arial"/>
              </a:rPr>
              <a:t>гор</a:t>
            </a:r>
            <a:r>
              <a:rPr b="0" lang="ru-RU" sz="1800" spc="-4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од.</a:t>
            </a:r>
            <a:r>
              <a:rPr b="0" lang="ru-RU" sz="1800" spc="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2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30</a:t>
            </a:r>
            <a:r>
              <a:rPr b="0" lang="ru-RU" sz="1800" spc="-1" strike="noStrike">
                <a:solidFill>
                  <a:srgbClr val="ffffff"/>
                </a:solidFill>
                <a:latin typeface="JGVHJE+Arial"/>
              </a:rPr>
              <a:t>-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х</a:t>
            </a:r>
            <a:r>
              <a:rPr b="0" lang="ru-RU" sz="1800" spc="2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3" strike="noStrike">
                <a:solidFill>
                  <a:srgbClr val="ffffff"/>
                </a:solidFill>
                <a:latin typeface="PNLLHT+Arial"/>
              </a:rPr>
              <a:t>годах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прошлого</a:t>
            </a:r>
            <a:r>
              <a:rPr b="0" lang="ru-RU" sz="1800" spc="8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век</a:t>
            </a:r>
            <a:r>
              <a:rPr b="0" lang="ru-RU" sz="1800" spc="-3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а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арк</a:t>
            </a:r>
            <a:r>
              <a:rPr b="0" lang="ru-RU" sz="1800" spc="-3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а</a:t>
            </a:r>
            <a:r>
              <a:rPr b="0" lang="ru-RU" sz="1800" spc="-14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была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разрушена</a:t>
            </a:r>
            <a:r>
              <a:rPr b="0" lang="ru-RU" sz="1800" spc="-7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91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восстановлена</a:t>
            </a:r>
            <a:r>
              <a:rPr b="0" lang="ru-RU" sz="18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только 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1998</a:t>
            </a:r>
            <a:r>
              <a:rPr b="0" lang="ru-RU" sz="18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год</a:t>
            </a:r>
            <a:r>
              <a:rPr b="0" lang="ru-RU" sz="1800" spc="-4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у.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2"/>
          <p:cNvSpPr/>
          <p:nvPr/>
        </p:nvSpPr>
        <p:spPr>
          <a:xfrm>
            <a:off x="2312280" y="228960"/>
            <a:ext cx="4677480" cy="230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76120">
              <a:lnSpc>
                <a:spcPts val="4445"/>
              </a:lnSpc>
            </a:pPr>
            <a:r>
              <a:rPr b="0" lang="ru-RU" sz="4000" spc="-49" strike="noStrike">
                <a:solidFill>
                  <a:srgbClr val="e3e3ff"/>
                </a:solidFill>
                <a:latin typeface="PNLLHT+Arial"/>
              </a:rPr>
              <a:t>Каменны</a:t>
            </a:r>
            <a:r>
              <a:rPr b="0" lang="ru-RU" sz="4000" spc="-105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1" strike="noStrike">
                <a:solidFill>
                  <a:srgbClr val="e3e3ff"/>
                </a:solidFill>
                <a:latin typeface="PNLLHT+Arial"/>
              </a:rPr>
              <a:t>й</a:t>
            </a:r>
            <a:r>
              <a:rPr b="0" lang="ru-RU" sz="4000" spc="1452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21" strike="noStrike">
                <a:solidFill>
                  <a:srgbClr val="e3e3ff"/>
                </a:solidFill>
                <a:latin typeface="PNLLHT+Arial"/>
              </a:rPr>
              <a:t>крест</a:t>
            </a:r>
            <a:endParaRPr b="0" lang="ru-RU" sz="4000" spc="-1" strike="noStrike">
              <a:latin typeface="Arial"/>
            </a:endParaRPr>
          </a:p>
          <a:p>
            <a:pPr>
              <a:lnSpc>
                <a:spcPts val="4445"/>
              </a:lnSpc>
              <a:spcBef>
                <a:spcPts val="411"/>
              </a:spcBef>
            </a:pPr>
            <a:r>
              <a:rPr b="0" lang="ru-RU" sz="4000" spc="-106" strike="noStrike">
                <a:solidFill>
                  <a:srgbClr val="e3e3ff"/>
                </a:solidFill>
                <a:latin typeface="PNLLHT+Arial"/>
              </a:rPr>
              <a:t>на</a:t>
            </a:r>
            <a:r>
              <a:rPr b="0" lang="ru-RU" sz="4000" spc="211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35" strike="noStrike">
                <a:solidFill>
                  <a:srgbClr val="e3e3ff"/>
                </a:solidFill>
                <a:latin typeface="PNLLHT+Arial"/>
              </a:rPr>
              <a:t>крепостной</a:t>
            </a:r>
            <a:r>
              <a:rPr b="0" lang="ru-RU" sz="4000" spc="361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69" strike="noStrike">
                <a:solidFill>
                  <a:srgbClr val="e3e3ff"/>
                </a:solidFill>
                <a:latin typeface="PNLLHT+Arial"/>
              </a:rPr>
              <a:t>горе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4667040" y="1913040"/>
            <a:ext cx="3107520" cy="4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0" lang="ru-RU" sz="1600" spc="-49" strike="noStrike">
                <a:solidFill>
                  <a:srgbClr val="ffffff"/>
                </a:solidFill>
                <a:latin typeface="PNLLHT+Arial"/>
              </a:rPr>
              <a:t>Памятник</a:t>
            </a:r>
            <a:r>
              <a:rPr b="0" lang="ru-RU" sz="1600" spc="40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г</a:t>
            </a:r>
            <a:r>
              <a:rPr b="0" lang="ru-RU" sz="1600" spc="-4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1" strike="noStrike">
                <a:solidFill>
                  <a:srgbClr val="ffffff"/>
                </a:solidFill>
                <a:latin typeface="PNLLHT+Arial"/>
              </a:rPr>
              <a:t>лавному</a:t>
            </a:r>
            <a:r>
              <a:rPr b="0" lang="ru-RU" sz="1600" spc="29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городскому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4667040" y="2151360"/>
            <a:ext cx="3594240" cy="544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1763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с</a:t>
            </a:r>
            <a:r>
              <a:rPr b="0" lang="ru-RU" sz="1600" spc="-4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2" strike="noStrike">
                <a:solidFill>
                  <a:srgbClr val="ffffff"/>
                </a:solidFill>
                <a:latin typeface="PNLLHT+Arial"/>
              </a:rPr>
              <a:t>имво</a:t>
            </a:r>
            <a:r>
              <a:rPr b="0" lang="ru-RU" sz="1600" spc="-4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77" strike="noStrike">
                <a:solidFill>
                  <a:srgbClr val="ffffff"/>
                </a:solidFill>
                <a:latin typeface="PNLLHT+Arial"/>
              </a:rPr>
              <a:t>лу.</a:t>
            </a:r>
            <a:r>
              <a:rPr b="0" lang="ru-RU" sz="1600" spc="30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Название</a:t>
            </a:r>
            <a:r>
              <a:rPr b="0" lang="ru-RU" sz="1600" spc="19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32" strike="noStrike">
                <a:solidFill>
                  <a:srgbClr val="ffffff"/>
                </a:solidFill>
                <a:latin typeface="PNLLHT+Arial"/>
              </a:rPr>
              <a:t>Ставрополя</a:t>
            </a:r>
            <a:r>
              <a:rPr b="0" lang="ru-RU" sz="1600" spc="21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2" strike="noStrike">
                <a:solidFill>
                  <a:srgbClr val="ffffff"/>
                </a:solidFill>
                <a:latin typeface="PNLLHT+Arial"/>
              </a:rPr>
              <a:t>идет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0"/>
              </a:lnSpc>
              <a:spcBef>
                <a:spcPts val="145"/>
              </a:spcBef>
            </a:pPr>
            <a:r>
              <a:rPr b="0" lang="ru-RU" sz="1550" spc="35" strike="noStrike">
                <a:solidFill>
                  <a:srgbClr val="ffffff"/>
                </a:solidFill>
                <a:latin typeface="PNLLHT+Arial"/>
              </a:rPr>
              <a:t>от</a:t>
            </a:r>
            <a:r>
              <a:rPr b="0" lang="ru-RU" sz="1550" spc="-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50" spc="12" strike="noStrike">
                <a:solidFill>
                  <a:srgbClr val="ffffff"/>
                </a:solidFill>
                <a:latin typeface="PNLLHT+Arial"/>
              </a:rPr>
              <a:t>греческого</a:t>
            </a:r>
            <a:r>
              <a:rPr b="0" lang="ru-RU" sz="1550" spc="3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50" spc="12" strike="noStrike">
                <a:solidFill>
                  <a:srgbClr val="ffffff"/>
                </a:solidFill>
                <a:latin typeface="PNLLHT+Arial"/>
              </a:rPr>
              <a:t>«Ставр»</a:t>
            </a:r>
            <a:r>
              <a:rPr b="0" lang="ru-RU" sz="1550" spc="15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50" spc="-1" strike="noStrike">
                <a:solidFill>
                  <a:srgbClr val="ffffff"/>
                </a:solidFill>
                <a:latin typeface="JGVHJE+Arial"/>
              </a:rPr>
              <a:t>-</a:t>
            </a:r>
            <a:r>
              <a:rPr b="0" lang="ru-RU" sz="1550" spc="6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ru-RU" sz="1550" spc="9" strike="noStrike">
                <a:solidFill>
                  <a:srgbClr val="ffffff"/>
                </a:solidFill>
                <a:latin typeface="PNLLHT+Arial"/>
              </a:rPr>
              <a:t>крест</a:t>
            </a:r>
            <a:r>
              <a:rPr b="0" lang="ru-RU" sz="1550" spc="4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50" spc="-1" strike="noStrike">
                <a:solidFill>
                  <a:srgbClr val="ffffff"/>
                </a:solidFill>
                <a:latin typeface="PNLLHT+Arial"/>
              </a:rPr>
              <a:t>и</a:t>
            </a:r>
            <a:endParaRPr b="0" lang="ru-RU" sz="1550" spc="-1" strike="noStrike">
              <a:latin typeface="Arial"/>
            </a:endParaRPr>
          </a:p>
          <a:p>
            <a:pPr>
              <a:lnSpc>
                <a:spcPts val="1760"/>
              </a:lnSpc>
              <a:spcBef>
                <a:spcPts val="193"/>
              </a:spcBef>
            </a:pPr>
            <a:r>
              <a:rPr b="0" lang="ru-RU" sz="1550" spc="-9" strike="noStrike">
                <a:solidFill>
                  <a:srgbClr val="ffffff"/>
                </a:solidFill>
                <a:latin typeface="PNLLHT+Arial"/>
              </a:rPr>
              <a:t>«Поль»</a:t>
            </a:r>
            <a:r>
              <a:rPr b="0" lang="ru-RU" sz="1550" spc="22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50" spc="-1" strike="noStrike">
                <a:solidFill>
                  <a:srgbClr val="ffffff"/>
                </a:solidFill>
                <a:latin typeface="JGVHJE+Arial"/>
              </a:rPr>
              <a:t>-</a:t>
            </a:r>
            <a:r>
              <a:rPr b="0" lang="ru-RU" sz="1550" spc="7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ru-RU" sz="1550" spc="12" strike="noStrike">
                <a:solidFill>
                  <a:srgbClr val="ffffff"/>
                </a:solidFill>
                <a:latin typeface="PNLLHT+Arial"/>
              </a:rPr>
              <a:t>город.</a:t>
            </a:r>
            <a:r>
              <a:rPr b="0" lang="ru-RU" sz="1550" spc="47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550" spc="-1" strike="noStrike">
                <a:solidFill>
                  <a:srgbClr val="ffffff"/>
                </a:solidFill>
                <a:latin typeface="PNLLHT+Arial"/>
              </a:rPr>
              <a:t>Происхождение</a:t>
            </a:r>
            <a:endParaRPr b="0" lang="ru-RU" sz="155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65"/>
              </a:spcBef>
            </a:pPr>
            <a:r>
              <a:rPr b="0" lang="ru-RU" sz="1600" spc="-24" strike="noStrike">
                <a:solidFill>
                  <a:srgbClr val="ffffff"/>
                </a:solidFill>
                <a:latin typeface="PNLLHT+Arial"/>
              </a:rPr>
              <a:t>названия</a:t>
            </a:r>
            <a:r>
              <a:rPr b="0" lang="ru-RU" sz="1600" spc="13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60" strike="noStrike">
                <a:solidFill>
                  <a:srgbClr val="ffffff"/>
                </a:solidFill>
                <a:latin typeface="PNLLHT+Arial"/>
              </a:rPr>
              <a:t>имеет</a:t>
            </a:r>
            <a:r>
              <a:rPr b="0" lang="ru-RU" sz="1600" spc="30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4" strike="noStrike">
                <a:solidFill>
                  <a:srgbClr val="ffffff"/>
                </a:solidFill>
                <a:latin typeface="PNLLHT+Arial"/>
              </a:rPr>
              <a:t>три</a:t>
            </a:r>
            <a:r>
              <a:rPr b="0" lang="ru-RU" sz="16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версии.</a:t>
            </a:r>
            <a:r>
              <a:rPr b="0" lang="ru-RU" sz="1600" spc="26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7" strike="noStrike">
                <a:solidFill>
                  <a:srgbClr val="ffffff"/>
                </a:solidFill>
                <a:latin typeface="PNLLHT+Arial"/>
              </a:rPr>
              <a:t>По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одной</a:t>
            </a:r>
            <a:r>
              <a:rPr b="0" lang="ru-RU" sz="1600" spc="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давшая</a:t>
            </a:r>
            <a:r>
              <a:rPr b="0" lang="ru-RU" sz="1600" spc="20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городу</a:t>
            </a:r>
            <a:r>
              <a:rPr b="0" lang="ru-RU" sz="1600" spc="-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начало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6"/>
              </a:spcBef>
            </a:pP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крепость</a:t>
            </a:r>
            <a:r>
              <a:rPr b="0" lang="ru-RU" sz="1600" spc="16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9" strike="noStrike">
                <a:solidFill>
                  <a:srgbClr val="ffffff"/>
                </a:solidFill>
                <a:latin typeface="PNLLHT+Arial"/>
              </a:rPr>
              <a:t>была</a:t>
            </a:r>
            <a:r>
              <a:rPr b="0" lang="ru-RU" sz="1600" spc="20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форме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39"/>
              </a:spcBef>
            </a:pP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прямоу</a:t>
            </a:r>
            <a:r>
              <a:rPr b="0" lang="ru-RU" sz="1600" spc="-4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гольн</a:t>
            </a:r>
            <a:r>
              <a:rPr b="0" lang="ru-RU" sz="1600" spc="-42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ика,</a:t>
            </a:r>
            <a:r>
              <a:rPr b="0" lang="ru-RU" sz="1600" spc="40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основу</a:t>
            </a:r>
            <a:r>
              <a:rPr b="0" lang="ru-RU" sz="16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которого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составляли</a:t>
            </a:r>
            <a:r>
              <a:rPr b="0" lang="ru-RU" sz="1600" spc="1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две</a:t>
            </a:r>
            <a:r>
              <a:rPr b="0" lang="ru-RU" sz="1600" spc="4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пересекающиеся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6"/>
              </a:spcBef>
            </a:pP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оси,</a:t>
            </a:r>
            <a:r>
              <a:rPr b="0" lang="ru-RU" sz="1600" spc="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которые</a:t>
            </a:r>
            <a:r>
              <a:rPr b="0" lang="ru-RU" sz="1600" spc="10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и</a:t>
            </a:r>
            <a:r>
              <a:rPr b="0" lang="ru-RU" sz="1600" spc="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9" strike="noStrike">
                <a:solidFill>
                  <a:srgbClr val="ffffff"/>
                </a:solidFill>
                <a:latin typeface="PNLLHT+Arial"/>
              </a:rPr>
              <a:t>напомина</a:t>
            </a:r>
            <a:r>
              <a:rPr b="0" lang="ru-RU" sz="1600" spc="-35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ли</a:t>
            </a:r>
            <a:r>
              <a:rPr b="0" lang="ru-RU" sz="1600" spc="32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крес</a:t>
            </a:r>
            <a:r>
              <a:rPr b="0" lang="ru-RU" sz="1600" spc="-4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66" strike="noStrike">
                <a:solidFill>
                  <a:srgbClr val="ffffff"/>
                </a:solidFill>
                <a:latin typeface="PNLLHT+Arial"/>
              </a:rPr>
              <a:t>т.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39"/>
              </a:spcBef>
            </a:pPr>
            <a:r>
              <a:rPr b="0" lang="ru-RU" sz="1600" spc="-97" strike="noStrike">
                <a:solidFill>
                  <a:srgbClr val="ffffff"/>
                </a:solidFill>
                <a:latin typeface="PNLLHT+Arial"/>
              </a:rPr>
              <a:t>По</a:t>
            </a:r>
            <a:r>
              <a:rPr b="0" lang="ru-RU" sz="1600" spc="18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другой</a:t>
            </a:r>
            <a:r>
              <a:rPr b="0" lang="ru-RU" sz="1600" spc="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4" strike="noStrike">
                <a:solidFill>
                  <a:srgbClr val="ffffff"/>
                </a:solidFill>
                <a:latin typeface="PNLLHT+Arial"/>
              </a:rPr>
              <a:t>версии</a:t>
            </a:r>
            <a:r>
              <a:rPr b="0" lang="ru-RU" sz="1600" spc="10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89" strike="noStrike">
                <a:solidFill>
                  <a:srgbClr val="ffffff"/>
                </a:solidFill>
                <a:latin typeface="PNLLHT+Arial"/>
              </a:rPr>
              <a:t>при</a:t>
            </a:r>
            <a:r>
              <a:rPr b="0" lang="ru-RU" sz="1600" spc="32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1" strike="noStrike">
                <a:solidFill>
                  <a:srgbClr val="ffffff"/>
                </a:solidFill>
                <a:latin typeface="PNLLHT+Arial"/>
              </a:rPr>
              <a:t>закладке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6"/>
              </a:spcBef>
            </a:pP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фундамента</a:t>
            </a:r>
            <a:r>
              <a:rPr b="0" lang="ru-RU" sz="1600" spc="26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крепости</a:t>
            </a:r>
            <a:r>
              <a:rPr b="0" lang="ru-RU" sz="1600" spc="10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был</a:t>
            </a:r>
            <a:r>
              <a:rPr b="0" lang="ru-RU" sz="1600" spc="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выкопан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39"/>
              </a:spcBef>
            </a:pPr>
            <a:r>
              <a:rPr b="0" lang="ru-RU" sz="1600" spc="-38" strike="noStrike">
                <a:solidFill>
                  <a:srgbClr val="ffffff"/>
                </a:solidFill>
                <a:latin typeface="PNLLHT+Arial"/>
              </a:rPr>
              <a:t>каменный</a:t>
            </a:r>
            <a:r>
              <a:rPr b="0" lang="ru-RU" sz="1600" spc="34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крест</a:t>
            </a:r>
            <a:r>
              <a:rPr b="0" lang="ru-RU" sz="16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непонятного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происхождения.</a:t>
            </a:r>
            <a:r>
              <a:rPr b="0" lang="ru-RU" sz="1600" spc="85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7" strike="noStrike">
                <a:solidFill>
                  <a:srgbClr val="ffffff"/>
                </a:solidFill>
                <a:latin typeface="PNLLHT+Arial"/>
              </a:rPr>
              <a:t>По</a:t>
            </a:r>
            <a:r>
              <a:rPr b="0" lang="ru-RU" sz="1600" spc="18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третьей</a:t>
            </a:r>
            <a:r>
              <a:rPr b="0" lang="ru-RU" sz="1600" spc="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версии,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6"/>
              </a:spcBef>
            </a:pPr>
            <a:r>
              <a:rPr b="0" lang="ru-RU" sz="1600" spc="-89" strike="noStrike">
                <a:solidFill>
                  <a:srgbClr val="ffffff"/>
                </a:solidFill>
                <a:latin typeface="PNLLHT+Arial"/>
              </a:rPr>
              <a:t>при</a:t>
            </a:r>
            <a:r>
              <a:rPr b="0" lang="ru-RU" sz="1600" spc="25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строительстве</a:t>
            </a:r>
            <a:r>
              <a:rPr b="0" lang="ru-RU" sz="1600" spc="18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крепости</a:t>
            </a:r>
            <a:r>
              <a:rPr b="0" lang="ru-RU" sz="1600" spc="1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ее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39"/>
              </a:spcBef>
            </a:pPr>
            <a:r>
              <a:rPr b="0" lang="ru-RU" sz="1600" spc="-38" strike="noStrike">
                <a:solidFill>
                  <a:srgbClr val="ffffff"/>
                </a:solidFill>
                <a:latin typeface="PNLLHT+Arial"/>
              </a:rPr>
              <a:t>мес</a:t>
            </a:r>
            <a:r>
              <a:rPr b="0" lang="ru-RU" sz="1600" spc="-42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26" strike="noStrike">
                <a:solidFill>
                  <a:srgbClr val="ffffff"/>
                </a:solidFill>
                <a:latin typeface="PNLLHT+Arial"/>
              </a:rPr>
              <a:t>тоположение</a:t>
            </a:r>
            <a:r>
              <a:rPr b="0" lang="ru-RU" sz="1600" spc="34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600" spc="14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5" strike="noStrike">
                <a:solidFill>
                  <a:srgbClr val="ffffff"/>
                </a:solidFill>
                <a:latin typeface="PNLLHT+Arial"/>
              </a:rPr>
              <a:t>карте</a:t>
            </a:r>
            <a:r>
              <a:rPr b="0" lang="ru-RU" sz="1600" spc="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49" strike="noStrike">
                <a:solidFill>
                  <a:srgbClr val="ffffff"/>
                </a:solidFill>
                <a:latin typeface="PNLLHT+Arial"/>
              </a:rPr>
              <a:t>было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16"/>
              </a:spcBef>
            </a:pPr>
            <a:r>
              <a:rPr b="0" lang="ru-RU" sz="1600" spc="-29" strike="noStrike">
                <a:solidFill>
                  <a:srgbClr val="ffffff"/>
                </a:solidFill>
                <a:latin typeface="PNLLHT+Arial"/>
              </a:rPr>
              <a:t>отмечено</a:t>
            </a:r>
            <a:r>
              <a:rPr b="0" lang="ru-RU" sz="1600" spc="19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55" strike="noStrike">
                <a:solidFill>
                  <a:srgbClr val="ffffff"/>
                </a:solidFill>
                <a:latin typeface="PNLLHT+Arial"/>
              </a:rPr>
              <a:t>не</a:t>
            </a:r>
            <a:r>
              <a:rPr b="0" lang="ru-RU" sz="1600" spc="6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9" strike="noStrike">
                <a:solidFill>
                  <a:srgbClr val="ffffff"/>
                </a:solidFill>
                <a:latin typeface="PNLLHT+Arial"/>
              </a:rPr>
              <a:t>точкой,</a:t>
            </a:r>
            <a:r>
              <a:rPr b="0" lang="ru-RU" sz="1600" spc="9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как</a:t>
            </a:r>
            <a:r>
              <a:rPr b="0" lang="ru-RU" sz="1600" spc="6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2" strike="noStrike">
                <a:solidFill>
                  <a:srgbClr val="ffffff"/>
                </a:solidFill>
                <a:latin typeface="PNLLHT+Arial"/>
              </a:rPr>
              <a:t>обычно,</a:t>
            </a:r>
            <a:r>
              <a:rPr b="0" lang="ru-RU" sz="16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PNLLHT+Arial"/>
              </a:rPr>
              <a:t>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ts val="1763"/>
              </a:lnSpc>
              <a:spcBef>
                <a:spcPts val="190"/>
              </a:spcBef>
            </a:pPr>
            <a:r>
              <a:rPr b="0" lang="ru-RU" sz="1600" spc="-18" strike="noStrike">
                <a:solidFill>
                  <a:srgbClr val="ffffff"/>
                </a:solidFill>
                <a:latin typeface="PNLLHT+Arial"/>
              </a:rPr>
              <a:t>крестом: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2"/>
          <p:cNvSpPr/>
          <p:nvPr/>
        </p:nvSpPr>
        <p:spPr>
          <a:xfrm>
            <a:off x="2274480" y="498960"/>
            <a:ext cx="475524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952"/>
              </a:lnSpc>
            </a:pPr>
            <a:r>
              <a:rPr b="0" lang="ru-RU" sz="4450" spc="-1" strike="noStrike">
                <a:solidFill>
                  <a:srgbClr val="ffffff"/>
                </a:solidFill>
                <a:latin typeface="PNLLHT+Arial"/>
              </a:rPr>
              <a:t>Памятник</a:t>
            </a:r>
            <a:r>
              <a:rPr b="0" lang="ru-RU" sz="4450" spc="-17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4450" spc="-43" strike="noStrike">
                <a:solidFill>
                  <a:srgbClr val="ffffff"/>
                </a:solidFill>
                <a:latin typeface="PNLLHT+Arial"/>
              </a:rPr>
              <a:t>Солдат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5675760" y="1402200"/>
            <a:ext cx="2583360" cy="51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800" spc="2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Крепостной</a:t>
            </a:r>
            <a:r>
              <a:rPr b="0" lang="ru-RU" sz="1800" spc="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горе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2" name="CustomShape 4"/>
          <p:cNvSpPr/>
          <p:nvPr/>
        </p:nvSpPr>
        <p:spPr>
          <a:xfrm>
            <a:off x="5675760" y="1678680"/>
            <a:ext cx="2801880" cy="40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склоне</a:t>
            </a:r>
            <a:r>
              <a:rPr b="0" lang="ru-RU" sz="1800" spc="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</a:t>
            </a: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видом</a:t>
            </a:r>
            <a:r>
              <a:rPr b="0" lang="ru-RU" sz="1800" spc="6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северную</a:t>
            </a:r>
            <a:r>
              <a:rPr b="0" lang="ru-RU" sz="1800" spc="-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часть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6" strike="noStrike">
                <a:solidFill>
                  <a:srgbClr val="ffffff"/>
                </a:solidFill>
                <a:latin typeface="PNLLHT+Arial"/>
              </a:rPr>
              <a:t>гор</a:t>
            </a:r>
            <a:r>
              <a:rPr b="0" lang="ru-RU" sz="1800" spc="-4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ода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Ставрополя</a:t>
            </a:r>
            <a:r>
              <a:rPr b="0" lang="ru-RU" sz="18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неудержимом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 порыве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39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вперед,</a:t>
            </a:r>
            <a:r>
              <a:rPr b="0" lang="ru-RU" sz="1800" spc="5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будущее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застыла</a:t>
            </a:r>
            <a:r>
              <a:rPr b="0" lang="ru-RU" sz="1800" spc="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гигантская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9" strike="noStrike">
                <a:solidFill>
                  <a:srgbClr val="ffffff"/>
                </a:solidFill>
                <a:latin typeface="PNLLHT+Arial"/>
              </a:rPr>
              <a:t>фигура</a:t>
            </a:r>
            <a:r>
              <a:rPr b="0" lang="ru-RU" sz="1800" spc="-8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красногвардейца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буденовке</a:t>
            </a:r>
            <a:r>
              <a:rPr b="0" lang="ru-RU" sz="1800" spc="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длиннополой</a:t>
            </a:r>
            <a:r>
              <a:rPr b="0" lang="ru-RU" sz="1800" spc="23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шинели.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Это памятник</a:t>
            </a:r>
            <a:r>
              <a:rPr b="0" lang="ru-RU" sz="1800" spc="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3" strike="noStrike">
                <a:solidFill>
                  <a:srgbClr val="ffffff"/>
                </a:solidFill>
                <a:latin typeface="PNLLHT+Arial"/>
              </a:rPr>
              <a:t>Солдат</a:t>
            </a:r>
            <a:r>
              <a:rPr b="0" lang="ru-RU" sz="1800" spc="17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JGVHJE+Arial"/>
              </a:rPr>
              <a:t>-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героям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 гражданской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войны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возведенный</a:t>
            </a:r>
            <a:r>
              <a:rPr b="0" lang="ru-RU" sz="1800" spc="15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честь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 50</a:t>
            </a:r>
            <a:r>
              <a:rPr b="0" lang="ru-RU" sz="1800" spc="-1" strike="noStrike">
                <a:solidFill>
                  <a:srgbClr val="ffffff"/>
                </a:solidFill>
                <a:latin typeface="JGVHJE+Arial"/>
              </a:rPr>
              <a:t>-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летия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" name="CustomShape 5"/>
          <p:cNvSpPr/>
          <p:nvPr/>
        </p:nvSpPr>
        <p:spPr>
          <a:xfrm>
            <a:off x="5675760" y="5255640"/>
            <a:ext cx="1963440" cy="105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освобождения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Ставрополя</a:t>
            </a:r>
            <a:r>
              <a:rPr b="0" lang="ru-RU" sz="18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00" strike="noStrike">
                <a:solidFill>
                  <a:srgbClr val="ffffff"/>
                </a:solidFill>
                <a:latin typeface="PNLLHT+Arial"/>
              </a:rPr>
              <a:t>от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белогвардейцев.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2"/>
          <p:cNvSpPr/>
          <p:nvPr/>
        </p:nvSpPr>
        <p:spPr>
          <a:xfrm>
            <a:off x="967680" y="498960"/>
            <a:ext cx="736380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952"/>
              </a:lnSpc>
            </a:pPr>
            <a:r>
              <a:rPr b="0" lang="ru-RU" sz="4450" spc="-1" strike="noStrike">
                <a:solidFill>
                  <a:srgbClr val="e3e3ff"/>
                </a:solidFill>
                <a:latin typeface="PNLLHT+Arial"/>
              </a:rPr>
              <a:t>Монумент</a:t>
            </a:r>
            <a:r>
              <a:rPr b="0" lang="ru-RU" sz="4450" spc="-18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450" spc="-18" strike="noStrike">
                <a:solidFill>
                  <a:srgbClr val="e3e3ff"/>
                </a:solidFill>
                <a:latin typeface="PNLLHT+Arial"/>
              </a:rPr>
              <a:t>Ан</a:t>
            </a:r>
            <a:r>
              <a:rPr b="0" lang="ru-RU" sz="4450" spc="-1220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450" spc="-63" strike="noStrike">
                <a:solidFill>
                  <a:srgbClr val="e3e3ff"/>
                </a:solidFill>
                <a:latin typeface="PNLLHT+Arial"/>
              </a:rPr>
              <a:t>гел</a:t>
            </a:r>
            <a:r>
              <a:rPr b="0" lang="ru-RU" sz="4450" spc="-162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450" spc="-9" strike="noStrike">
                <a:solidFill>
                  <a:srgbClr val="e3e3ff"/>
                </a:solidFill>
                <a:latin typeface="PNLLHT+Arial"/>
              </a:rPr>
              <a:t>Хран</a:t>
            </a:r>
            <a:r>
              <a:rPr b="0" lang="ru-RU" sz="4450" spc="-1220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450" spc="-55" strike="noStrike">
                <a:solidFill>
                  <a:srgbClr val="e3e3ff"/>
                </a:solidFill>
                <a:latin typeface="PNLLHT+Arial"/>
              </a:rPr>
              <a:t>итель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4234680" y="1761480"/>
            <a:ext cx="4553640" cy="32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800" spc="2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листах</a:t>
            </a:r>
            <a:r>
              <a:rPr b="0" lang="ru-RU" sz="18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проекта монумента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43" strike="noStrike">
                <a:solidFill>
                  <a:srgbClr val="ffffff"/>
                </a:solidFill>
                <a:latin typeface="PNLLHT+Arial"/>
              </a:rPr>
              <a:t>"Ангел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Хранитель"</a:t>
            </a:r>
            <a:r>
              <a:rPr b="0" lang="ru-RU" sz="1800" spc="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стояло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немного</a:t>
            </a:r>
            <a:r>
              <a:rPr b="0" lang="ru-RU" sz="1800" spc="8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другое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название:</a:t>
            </a:r>
            <a:r>
              <a:rPr b="0" lang="ru-RU" sz="1800" spc="6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"Памятник</a:t>
            </a:r>
            <a:r>
              <a:rPr b="0" lang="ru-RU" sz="1800" spc="6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основания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Ставрополя".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Но</a:t>
            </a:r>
            <a:r>
              <a:rPr b="0" lang="ru-RU" sz="18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суть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самого</a:t>
            </a:r>
            <a:r>
              <a:rPr b="0" lang="ru-RU" sz="1800" spc="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нынешнего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монумента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не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изменилась.</a:t>
            </a:r>
            <a:r>
              <a:rPr b="0" lang="ru-RU" sz="1800" spc="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Монумент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расположен</a:t>
            </a:r>
            <a:r>
              <a:rPr b="0" lang="ru-RU" sz="1800" spc="9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площадке</a:t>
            </a:r>
            <a:r>
              <a:rPr b="0" lang="ru-RU" sz="1800" spc="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возле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бывшего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21" strike="noStrike">
                <a:solidFill>
                  <a:srgbClr val="ffffff"/>
                </a:solidFill>
                <a:latin typeface="PNLLHT+Arial"/>
              </a:rPr>
              <a:t>кинотеатра</a:t>
            </a:r>
            <a:r>
              <a:rPr b="0" lang="ru-RU" sz="1800" spc="9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9" strike="noStrike">
                <a:solidFill>
                  <a:srgbClr val="ffffff"/>
                </a:solidFill>
                <a:latin typeface="PNLLHT+Arial"/>
              </a:rPr>
              <a:t>"Экран",</a:t>
            </a:r>
            <a:r>
              <a:rPr b="0" lang="ru-RU" sz="1800" spc="-11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32</a:t>
            </a:r>
            <a:r>
              <a:rPr b="0" lang="ru-RU" sz="1800" spc="-1" strike="noStrike">
                <a:solidFill>
                  <a:srgbClr val="ffffff"/>
                </a:solidFill>
                <a:latin typeface="JGVHJE+Arial"/>
              </a:rPr>
              <a:t>-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метровый </a:t>
            </a:r>
            <a:r>
              <a:rPr b="0" lang="ru-RU" sz="1800" spc="-24" strike="noStrike">
                <a:solidFill>
                  <a:srgbClr val="ffffff"/>
                </a:solidFill>
                <a:latin typeface="PNLLHT+Arial"/>
              </a:rPr>
              <a:t>столб</a:t>
            </a:r>
            <a:r>
              <a:rPr b="0" lang="ru-RU" sz="1800" spc="63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бронзовой</a:t>
            </a:r>
            <a:r>
              <a:rPr b="0" lang="ru-RU" sz="1800" spc="-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фигурой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8" strike="noStrike">
                <a:solidFill>
                  <a:srgbClr val="ffffff"/>
                </a:solidFill>
                <a:latin typeface="PNLLHT+Arial"/>
              </a:rPr>
              <a:t>ангела</a:t>
            </a:r>
            <a:r>
              <a:rPr b="0" lang="ru-RU" sz="1800" spc="10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самом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вер</a:t>
            </a:r>
            <a:r>
              <a:rPr b="0" lang="ru-RU" sz="1800" spc="-44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72" strike="noStrike">
                <a:solidFill>
                  <a:srgbClr val="ffffff"/>
                </a:solidFill>
                <a:latin typeface="PNLLHT+Arial"/>
              </a:rPr>
              <a:t>ху.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2"/>
          <p:cNvSpPr/>
          <p:nvPr/>
        </p:nvSpPr>
        <p:spPr>
          <a:xfrm>
            <a:off x="700560" y="397440"/>
            <a:ext cx="7894080" cy="121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3104"/>
              </a:lnSpc>
            </a:pPr>
            <a:r>
              <a:rPr b="0" lang="ru-RU" sz="2800" spc="-43" strike="noStrike">
                <a:solidFill>
                  <a:srgbClr val="ffffff"/>
                </a:solidFill>
                <a:latin typeface="PNLLHT+Arial"/>
              </a:rPr>
              <a:t>Монумент</a:t>
            </a:r>
            <a:r>
              <a:rPr b="0" lang="ru-RU" sz="2800" spc="384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2800" spc="-29" strike="noStrike">
                <a:solidFill>
                  <a:srgbClr val="ffffff"/>
                </a:solidFill>
                <a:latin typeface="PNLLHT+Arial"/>
              </a:rPr>
              <a:t>вечной</a:t>
            </a:r>
            <a:r>
              <a:rPr b="0" lang="ru-RU" sz="28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2800" spc="-1" strike="noStrike">
                <a:solidFill>
                  <a:srgbClr val="ffffff"/>
                </a:solidFill>
                <a:latin typeface="PNLLHT+Arial"/>
              </a:rPr>
              <a:t>славы</a:t>
            </a:r>
            <a:r>
              <a:rPr b="0" lang="ru-RU" sz="2800" spc="-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2800" spc="-21" strike="noStrike">
                <a:solidFill>
                  <a:srgbClr val="ffffff"/>
                </a:solidFill>
                <a:latin typeface="PNLLHT+Arial"/>
              </a:rPr>
              <a:t>героев</a:t>
            </a:r>
            <a:r>
              <a:rPr b="0" lang="ru-RU" sz="2800" spc="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2800" spc="-1" strike="noStrike">
                <a:solidFill>
                  <a:srgbClr val="ffffff"/>
                </a:solidFill>
                <a:latin typeface="PNLLHT+Arial"/>
              </a:rPr>
              <a:t>гражданской</a:t>
            </a:r>
            <a:r>
              <a:rPr b="0" lang="ru-RU" sz="2800" spc="13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2800" spc="-1" strike="noStrike">
                <a:solidFill>
                  <a:srgbClr val="ffffff"/>
                </a:solidFill>
                <a:latin typeface="PNLLHT+Arial"/>
              </a:rPr>
              <a:t>и</a:t>
            </a:r>
            <a:endParaRPr b="0" lang="ru-RU" sz="2800" spc="-1" strike="noStrike">
              <a:latin typeface="Arial"/>
            </a:endParaRPr>
          </a:p>
          <a:p>
            <a:pPr marL="1430280">
              <a:lnSpc>
                <a:spcPts val="3101"/>
              </a:lnSpc>
              <a:spcBef>
                <a:spcPts val="275"/>
              </a:spcBef>
            </a:pPr>
            <a:r>
              <a:rPr b="0" lang="ru-RU" sz="2800" spc="-12" strike="noStrike">
                <a:solidFill>
                  <a:srgbClr val="ffffff"/>
                </a:solidFill>
                <a:latin typeface="PNLLHT+Arial"/>
              </a:rPr>
              <a:t>Великой</a:t>
            </a:r>
            <a:r>
              <a:rPr b="0" lang="ru-RU" sz="2800" spc="6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2800" spc="-26" strike="noStrike">
                <a:solidFill>
                  <a:srgbClr val="ffffff"/>
                </a:solidFill>
                <a:latin typeface="PNLLHT+Arial"/>
              </a:rPr>
              <a:t>Отечественной</a:t>
            </a:r>
            <a:r>
              <a:rPr b="0" lang="ru-RU" sz="2800" spc="23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2800" spc="12" strike="noStrike">
                <a:solidFill>
                  <a:srgbClr val="ffffff"/>
                </a:solidFill>
                <a:latin typeface="PNLLHT+Arial"/>
              </a:rPr>
              <a:t>войн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9" name="CustomShape 3"/>
          <p:cNvSpPr/>
          <p:nvPr/>
        </p:nvSpPr>
        <p:spPr>
          <a:xfrm>
            <a:off x="4379400" y="1689840"/>
            <a:ext cx="4485960" cy="236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2013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У комсомольской горки</a:t>
            </a:r>
            <a:r>
              <a:rPr b="0" lang="ru-RU" sz="1800" spc="-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проспекте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4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Карла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 Маркса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воздвигнут</a:t>
            </a:r>
            <a:r>
              <a:rPr b="0" lang="ru-RU" sz="1800" spc="3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монумент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67"/>
              </a:spcBef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вечной</a:t>
            </a:r>
            <a:r>
              <a:rPr b="0" lang="ru-RU" sz="1800" spc="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славы </a:t>
            </a:r>
            <a:r>
              <a:rPr b="0" lang="ru-RU" sz="1800" spc="-15" strike="noStrike">
                <a:solidFill>
                  <a:srgbClr val="ffffff"/>
                </a:solidFill>
                <a:latin typeface="PNLLHT+Arial"/>
              </a:rPr>
              <a:t>героев</a:t>
            </a:r>
            <a:r>
              <a:rPr b="0" lang="ru-RU" sz="1800" spc="5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гражданской 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113"/>
              </a:spcBef>
            </a:pP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Великой</a:t>
            </a:r>
            <a:r>
              <a:rPr b="0" lang="ru-RU" sz="1800" spc="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Отечественной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войн.</a:t>
            </a:r>
            <a:r>
              <a:rPr b="0" lang="ru-RU" sz="1800" spc="9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Памятник для</a:t>
            </a:r>
            <a:r>
              <a:rPr b="0" lang="ru-RU" sz="1800" spc="-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55" strike="noStrike">
                <a:solidFill>
                  <a:srgbClr val="ffffff"/>
                </a:solidFill>
                <a:latin typeface="PNLLHT+Arial"/>
              </a:rPr>
              <a:t>тех,</a:t>
            </a:r>
            <a:r>
              <a:rPr b="0" lang="ru-RU" sz="1800" spc="177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18" strike="noStrike">
                <a:solidFill>
                  <a:srgbClr val="ffffff"/>
                </a:solidFill>
                <a:latin typeface="PNLLHT+Arial"/>
              </a:rPr>
              <a:t>кто</a:t>
            </a:r>
            <a:r>
              <a:rPr b="0" lang="ru-RU" sz="1800" spc="-92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пал</a:t>
            </a:r>
            <a:r>
              <a:rPr b="0" lang="ru-RU" sz="1800" spc="3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в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бою</a:t>
            </a:r>
            <a:r>
              <a:rPr b="0" lang="ru-RU" sz="1800" spc="2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ради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013"/>
              </a:lnSpc>
              <a:spcBef>
                <a:spcPts val="88"/>
              </a:spcBef>
            </a:pPr>
            <a:r>
              <a:rPr b="0" lang="ru-RU" sz="1800" spc="-12" strike="noStrike">
                <a:solidFill>
                  <a:srgbClr val="ffffff"/>
                </a:solidFill>
                <a:latin typeface="PNLLHT+Arial"/>
              </a:rPr>
              <a:t>жизни</a:t>
            </a:r>
            <a:r>
              <a:rPr b="0" lang="ru-RU" sz="1800" spc="80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8" strike="noStrike">
                <a:solidFill>
                  <a:srgbClr val="ffffff"/>
                </a:solidFill>
                <a:latin typeface="PNLLHT+Arial"/>
              </a:rPr>
              <a:t>на</a:t>
            </a:r>
            <a:r>
              <a:rPr b="0" lang="ru-RU" sz="1800" spc="15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Земле,</a:t>
            </a:r>
            <a:r>
              <a:rPr b="0" lang="ru-RU" sz="1800" spc="-29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PNLLHT+Arial"/>
              </a:rPr>
              <a:t>ради</a:t>
            </a:r>
            <a:r>
              <a:rPr b="0" lang="ru-RU" sz="1800" spc="-86" strike="noStrike">
                <a:solidFill>
                  <a:srgbClr val="ffffff"/>
                </a:solidFill>
                <a:latin typeface="PNLLHT+Arial"/>
              </a:rPr>
              <a:t> </a:t>
            </a:r>
            <a:r>
              <a:rPr b="0" lang="ru-RU" sz="1800" spc="-32" strike="noStrike">
                <a:solidFill>
                  <a:srgbClr val="ffffff"/>
                </a:solidFill>
                <a:latin typeface="PNLLHT+Arial"/>
              </a:rPr>
              <a:t>светлого будущего человечества.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0" y="-8640"/>
            <a:ext cx="9323280" cy="685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2"/>
          <p:cNvSpPr/>
          <p:nvPr/>
        </p:nvSpPr>
        <p:spPr>
          <a:xfrm>
            <a:off x="1482840" y="228960"/>
            <a:ext cx="6332040" cy="11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445"/>
              </a:lnSpc>
            </a:pPr>
            <a:r>
              <a:rPr b="0" lang="ru-RU" sz="4000" spc="-41" strike="noStrike">
                <a:solidFill>
                  <a:srgbClr val="e3e3ff"/>
                </a:solidFill>
                <a:latin typeface="PNLLHT+Arial"/>
              </a:rPr>
              <a:t>Памятник</a:t>
            </a:r>
            <a:r>
              <a:rPr b="0" lang="ru-RU" sz="4000" spc="327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29" strike="noStrike">
                <a:solidFill>
                  <a:srgbClr val="e3e3ff"/>
                </a:solidFill>
                <a:latin typeface="PNLLHT+Arial"/>
              </a:rPr>
              <a:t>А.С.Пушкину</a:t>
            </a:r>
            <a:r>
              <a:rPr b="0" lang="ru-RU" sz="4000" spc="367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106" strike="noStrike">
                <a:solidFill>
                  <a:srgbClr val="e3e3ff"/>
                </a:solidFill>
                <a:latin typeface="PNLLHT+Arial"/>
              </a:rPr>
              <a:t>на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1654200" y="839520"/>
            <a:ext cx="5991120" cy="11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445"/>
              </a:lnSpc>
            </a:pPr>
            <a:r>
              <a:rPr b="0" lang="ru-RU" sz="4000" spc="-35" strike="noStrike">
                <a:solidFill>
                  <a:srgbClr val="e3e3ff"/>
                </a:solidFill>
                <a:latin typeface="PNLLHT+Arial"/>
              </a:rPr>
              <a:t>проспекте</a:t>
            </a:r>
            <a:r>
              <a:rPr b="0" lang="ru-RU" sz="4000" spc="378" strike="noStrike">
                <a:solidFill>
                  <a:srgbClr val="e3e3ff"/>
                </a:solidFill>
                <a:latin typeface="PNLLHT+Arial"/>
              </a:rPr>
              <a:t> </a:t>
            </a:r>
            <a:r>
              <a:rPr b="0" lang="ru-RU" sz="4000" spc="-63" strike="noStrike">
                <a:solidFill>
                  <a:srgbClr val="e3e3ff"/>
                </a:solidFill>
                <a:latin typeface="PNLLHT+Arial"/>
              </a:rPr>
              <a:t>Карла</a:t>
            </a:r>
            <a:r>
              <a:rPr b="0" lang="ru-RU" sz="4000" spc="18" strike="noStrike">
                <a:solidFill>
                  <a:srgbClr val="e3e3ff"/>
                </a:solidFill>
                <a:latin typeface="JGVHJE+Arial"/>
              </a:rPr>
              <a:t>-</a:t>
            </a:r>
            <a:r>
              <a:rPr b="0" lang="ru-RU" sz="4000" spc="-9" strike="noStrike">
                <a:solidFill>
                  <a:srgbClr val="e3e3ff"/>
                </a:solidFill>
                <a:latin typeface="PNLLHT+Arial"/>
              </a:rPr>
              <a:t>Маркса</a:t>
            </a:r>
            <a:endParaRPr b="0" lang="ru-RU" sz="40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Application>LibreOffice/6.0.5.2$Windows_X86_64 LibreOffice_project/54c8cbb85f300ac59db32fe8a675ff7683cd5a16</Application>
  <Words>1416</Words>
  <Paragraphs>288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doc2pdf</dc:creator>
  <dc:description/>
  <dc:language>ru-RU</dc:language>
  <cp:lastModifiedBy/>
  <dcterms:modified xsi:type="dcterms:W3CDTF">2021-03-26T15:49:47Z</dcterms:modified>
  <cp:revision>5</cp:revision>
  <dc:subject/>
  <dc:title>Presentation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